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75"/>
  </p:notesMasterIdLst>
  <p:handoutMasterIdLst>
    <p:handoutMasterId r:id="rId76"/>
  </p:handoutMasterIdLst>
  <p:sldIdLst>
    <p:sldId id="495" r:id="rId2"/>
    <p:sldId id="347" r:id="rId3"/>
    <p:sldId id="349" r:id="rId4"/>
    <p:sldId id="376" r:id="rId5"/>
    <p:sldId id="351" r:id="rId6"/>
    <p:sldId id="352" r:id="rId7"/>
    <p:sldId id="353" r:id="rId8"/>
    <p:sldId id="354" r:id="rId9"/>
    <p:sldId id="355" r:id="rId10"/>
    <p:sldId id="356" r:id="rId11"/>
    <p:sldId id="357" r:id="rId12"/>
    <p:sldId id="358" r:id="rId13"/>
    <p:sldId id="448" r:id="rId14"/>
    <p:sldId id="359" r:id="rId15"/>
    <p:sldId id="360" r:id="rId16"/>
    <p:sldId id="361" r:id="rId17"/>
    <p:sldId id="362" r:id="rId18"/>
    <p:sldId id="363" r:id="rId19"/>
    <p:sldId id="364" r:id="rId20"/>
    <p:sldId id="365" r:id="rId21"/>
    <p:sldId id="366" r:id="rId22"/>
    <p:sldId id="377" r:id="rId23"/>
    <p:sldId id="367" r:id="rId24"/>
    <p:sldId id="368" r:id="rId25"/>
    <p:sldId id="369" r:id="rId26"/>
    <p:sldId id="370" r:id="rId27"/>
    <p:sldId id="371" r:id="rId28"/>
    <p:sldId id="372" r:id="rId29"/>
    <p:sldId id="449" r:id="rId30"/>
    <p:sldId id="323" r:id="rId31"/>
    <p:sldId id="373" r:id="rId32"/>
    <p:sldId id="382" r:id="rId33"/>
    <p:sldId id="383" r:id="rId34"/>
    <p:sldId id="384" r:id="rId35"/>
    <p:sldId id="385" r:id="rId36"/>
    <p:sldId id="386" r:id="rId37"/>
    <p:sldId id="387" r:id="rId38"/>
    <p:sldId id="388" r:id="rId39"/>
    <p:sldId id="407" r:id="rId40"/>
    <p:sldId id="408" r:id="rId41"/>
    <p:sldId id="409" r:id="rId42"/>
    <p:sldId id="410" r:id="rId43"/>
    <p:sldId id="411" r:id="rId44"/>
    <p:sldId id="445" r:id="rId45"/>
    <p:sldId id="412" r:id="rId46"/>
    <p:sldId id="413" r:id="rId47"/>
    <p:sldId id="379" r:id="rId48"/>
    <p:sldId id="381" r:id="rId49"/>
    <p:sldId id="404" r:id="rId50"/>
    <p:sldId id="405" r:id="rId51"/>
    <p:sldId id="402" r:id="rId52"/>
    <p:sldId id="403" r:id="rId53"/>
    <p:sldId id="497" r:id="rId54"/>
    <p:sldId id="414" r:id="rId55"/>
    <p:sldId id="415" r:id="rId56"/>
    <p:sldId id="416" r:id="rId57"/>
    <p:sldId id="432" r:id="rId58"/>
    <p:sldId id="498" r:id="rId59"/>
    <p:sldId id="422" r:id="rId60"/>
    <p:sldId id="421" r:id="rId61"/>
    <p:sldId id="434" r:id="rId62"/>
    <p:sldId id="424" r:id="rId63"/>
    <p:sldId id="435" r:id="rId64"/>
    <p:sldId id="444" r:id="rId65"/>
    <p:sldId id="436" r:id="rId66"/>
    <p:sldId id="427" r:id="rId67"/>
    <p:sldId id="446" r:id="rId68"/>
    <p:sldId id="438" r:id="rId69"/>
    <p:sldId id="439" r:id="rId70"/>
    <p:sldId id="442" r:id="rId71"/>
    <p:sldId id="441" r:id="rId72"/>
    <p:sldId id="440" r:id="rId73"/>
    <p:sldId id="391" r:id="rId74"/>
  </p:sldIdLst>
  <p:sldSz cx="9144000" cy="5143500" type="screen16x9"/>
  <p:notesSz cx="6854825" cy="9083675"/>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C0C0C0"/>
    <a:srgbClr val="DDDDDD"/>
    <a:srgbClr val="33CC33"/>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3"/>
    <p:restoredTop sz="94660"/>
  </p:normalViewPr>
  <p:slideViewPr>
    <p:cSldViewPr>
      <p:cViewPr varScale="1">
        <p:scale>
          <a:sx n="171" d="100"/>
          <a:sy n="171" d="100"/>
        </p:scale>
        <p:origin x="456" y="168"/>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66" d="100"/>
        <a:sy n="66" d="100"/>
      </p:scale>
      <p:origin x="0" y="3576"/>
    </p:cViewPr>
  </p:sorterViewPr>
  <p:notesViewPr>
    <p:cSldViewPr>
      <p:cViewPr varScale="1">
        <p:scale>
          <a:sx n="97" d="100"/>
          <a:sy n="97" d="100"/>
        </p:scale>
        <p:origin x="4336" y="2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38.xml"/><Relationship Id="rId13" Type="http://schemas.openxmlformats.org/officeDocument/2006/relationships/slide" Target="slides/slide47.xml"/><Relationship Id="rId3" Type="http://schemas.openxmlformats.org/officeDocument/2006/relationships/slide" Target="slides/slide22.xml"/><Relationship Id="rId7" Type="http://schemas.openxmlformats.org/officeDocument/2006/relationships/slide" Target="slides/slide33.xml"/><Relationship Id="rId12" Type="http://schemas.openxmlformats.org/officeDocument/2006/relationships/slide" Target="slides/slide46.xml"/><Relationship Id="rId2" Type="http://schemas.openxmlformats.org/officeDocument/2006/relationships/slide" Target="slides/slide21.xml"/><Relationship Id="rId1" Type="http://schemas.openxmlformats.org/officeDocument/2006/relationships/slide" Target="slides/slide4.xml"/><Relationship Id="rId6" Type="http://schemas.openxmlformats.org/officeDocument/2006/relationships/slide" Target="slides/slide27.xml"/><Relationship Id="rId11" Type="http://schemas.openxmlformats.org/officeDocument/2006/relationships/slide" Target="slides/slide45.xml"/><Relationship Id="rId5" Type="http://schemas.openxmlformats.org/officeDocument/2006/relationships/slide" Target="slides/slide26.xml"/><Relationship Id="rId10" Type="http://schemas.openxmlformats.org/officeDocument/2006/relationships/slide" Target="slides/slide41.xml"/><Relationship Id="rId4" Type="http://schemas.openxmlformats.org/officeDocument/2006/relationships/slide" Target="slides/slide25.xml"/><Relationship Id="rId9"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0213" cy="454025"/>
          </a:xfrm>
          <a:prstGeom prst="rect">
            <a:avLst/>
          </a:prstGeom>
          <a:noFill/>
          <a:ln w="9525">
            <a:noFill/>
            <a:miter lim="800000"/>
            <a:headEnd/>
            <a:tailEnd/>
          </a:ln>
          <a:effectLst/>
        </p:spPr>
        <p:txBody>
          <a:bodyPr vert="horz" wrap="square" lIns="91074" tIns="45537" rIns="91074" bIns="45537" numCol="1" anchor="t" anchorCtr="0" compatLnSpc="1">
            <a:prstTxWarp prst="textNoShape">
              <a:avLst/>
            </a:prstTxWarp>
          </a:bodyPr>
          <a:lstStyle>
            <a:lvl1pPr defTabSz="911225">
              <a:defRPr sz="1200"/>
            </a:lvl1pPr>
          </a:lstStyle>
          <a:p>
            <a:endParaRPr lang="en-US"/>
          </a:p>
        </p:txBody>
      </p:sp>
      <p:sp>
        <p:nvSpPr>
          <p:cNvPr id="37891" name="Rectangle 3"/>
          <p:cNvSpPr>
            <a:spLocks noGrp="1" noChangeArrowheads="1"/>
          </p:cNvSpPr>
          <p:nvPr>
            <p:ph type="dt" sz="quarter" idx="1"/>
          </p:nvPr>
        </p:nvSpPr>
        <p:spPr bwMode="auto">
          <a:xfrm>
            <a:off x="3884613" y="0"/>
            <a:ext cx="2970212" cy="454025"/>
          </a:xfrm>
          <a:prstGeom prst="rect">
            <a:avLst/>
          </a:prstGeom>
          <a:noFill/>
          <a:ln w="9525">
            <a:noFill/>
            <a:miter lim="800000"/>
            <a:headEnd/>
            <a:tailEnd/>
          </a:ln>
          <a:effectLst/>
        </p:spPr>
        <p:txBody>
          <a:bodyPr vert="horz" wrap="square" lIns="91074" tIns="45537" rIns="91074" bIns="45537" numCol="1" anchor="t" anchorCtr="0" compatLnSpc="1">
            <a:prstTxWarp prst="textNoShape">
              <a:avLst/>
            </a:prstTxWarp>
          </a:bodyPr>
          <a:lstStyle>
            <a:lvl1pPr algn="r" defTabSz="911225">
              <a:defRPr sz="1200"/>
            </a:lvl1pPr>
          </a:lstStyle>
          <a:p>
            <a:endParaRPr lang="en-US"/>
          </a:p>
        </p:txBody>
      </p:sp>
      <p:sp>
        <p:nvSpPr>
          <p:cNvPr id="37892" name="Rectangle 4"/>
          <p:cNvSpPr>
            <a:spLocks noGrp="1" noChangeArrowheads="1"/>
          </p:cNvSpPr>
          <p:nvPr>
            <p:ph type="ftr" sz="quarter" idx="2"/>
          </p:nvPr>
        </p:nvSpPr>
        <p:spPr bwMode="auto">
          <a:xfrm>
            <a:off x="0" y="8629650"/>
            <a:ext cx="2970213" cy="454025"/>
          </a:xfrm>
          <a:prstGeom prst="rect">
            <a:avLst/>
          </a:prstGeom>
          <a:noFill/>
          <a:ln w="9525">
            <a:noFill/>
            <a:miter lim="800000"/>
            <a:headEnd/>
            <a:tailEnd/>
          </a:ln>
          <a:effectLst/>
        </p:spPr>
        <p:txBody>
          <a:bodyPr vert="horz" wrap="square" lIns="91074" tIns="45537" rIns="91074" bIns="45537" numCol="1" anchor="b" anchorCtr="0" compatLnSpc="1">
            <a:prstTxWarp prst="textNoShape">
              <a:avLst/>
            </a:prstTxWarp>
          </a:bodyPr>
          <a:lstStyle>
            <a:lvl1pPr defTabSz="911225">
              <a:defRPr sz="1200"/>
            </a:lvl1pPr>
          </a:lstStyle>
          <a:p>
            <a:endParaRPr lang="en-US"/>
          </a:p>
        </p:txBody>
      </p:sp>
      <p:sp>
        <p:nvSpPr>
          <p:cNvPr id="37893" name="Rectangle 5"/>
          <p:cNvSpPr>
            <a:spLocks noGrp="1" noChangeArrowheads="1"/>
          </p:cNvSpPr>
          <p:nvPr>
            <p:ph type="sldNum" sz="quarter" idx="3"/>
          </p:nvPr>
        </p:nvSpPr>
        <p:spPr bwMode="auto">
          <a:xfrm>
            <a:off x="3884613" y="8629650"/>
            <a:ext cx="2970212" cy="454025"/>
          </a:xfrm>
          <a:prstGeom prst="rect">
            <a:avLst/>
          </a:prstGeom>
          <a:noFill/>
          <a:ln w="9525">
            <a:noFill/>
            <a:miter lim="800000"/>
            <a:headEnd/>
            <a:tailEnd/>
          </a:ln>
          <a:effectLst/>
        </p:spPr>
        <p:txBody>
          <a:bodyPr vert="horz" wrap="square" lIns="91074" tIns="45537" rIns="91074" bIns="45537" numCol="1" anchor="b" anchorCtr="0" compatLnSpc="1">
            <a:prstTxWarp prst="textNoShape">
              <a:avLst/>
            </a:prstTxWarp>
          </a:bodyPr>
          <a:lstStyle>
            <a:lvl1pPr algn="r" defTabSz="911225">
              <a:defRPr sz="1200"/>
            </a:lvl1pPr>
          </a:lstStyle>
          <a:p>
            <a:fld id="{8EBEEBA5-5A56-8145-A96A-6A7EF3EB2491}" type="slidenum">
              <a:rPr lang="en-US"/>
              <a:pPr/>
              <a:t>‹#›</a:t>
            </a:fld>
            <a:endParaRPr lang="en-US"/>
          </a:p>
        </p:txBody>
      </p:sp>
    </p:spTree>
    <p:extLst>
      <p:ext uri="{BB962C8B-B14F-4D97-AF65-F5344CB8AC3E}">
        <p14:creationId xmlns:p14="http://schemas.microsoft.com/office/powerpoint/2010/main" val="564791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43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14400" y="4343400"/>
            <a:ext cx="50292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106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3975" name="Rectangle 7"/>
          <p:cNvSpPr>
            <a:spLocks noGrp="1" noChangeArrowheads="1"/>
          </p:cNvSpPr>
          <p:nvPr>
            <p:ph type="sldNum" sz="quarter" idx="5"/>
          </p:nvPr>
        </p:nvSpPr>
        <p:spPr bwMode="auto">
          <a:xfrm>
            <a:off x="3886200" y="86106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F81D1AD-7579-4742-A976-2389DC809AEF}" type="slidenum">
              <a:rPr lang="en-US"/>
              <a:pPr/>
              <a:t>‹#›</a:t>
            </a:fld>
            <a:endParaRPr lang="en-US"/>
          </a:p>
        </p:txBody>
      </p:sp>
    </p:spTree>
    <p:extLst>
      <p:ext uri="{BB962C8B-B14F-4D97-AF65-F5344CB8AC3E}">
        <p14:creationId xmlns:p14="http://schemas.microsoft.com/office/powerpoint/2010/main" val="39405567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a:t>
            </a:fld>
            <a:endParaRPr lang="en-US"/>
          </a:p>
        </p:txBody>
      </p:sp>
    </p:spTree>
    <p:extLst>
      <p:ext uri="{BB962C8B-B14F-4D97-AF65-F5344CB8AC3E}">
        <p14:creationId xmlns:p14="http://schemas.microsoft.com/office/powerpoint/2010/main" val="2423524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BD9680A-66C7-8242-A1FF-C5A2F4026EEC}" type="slidenum">
              <a:rPr lang="en-US"/>
              <a:pPr/>
              <a:t>67</a:t>
            </a:fld>
            <a:endParaRPr lang="en-US"/>
          </a:p>
        </p:txBody>
      </p:sp>
      <p:sp>
        <p:nvSpPr>
          <p:cNvPr id="34819" name="Rectangle 2"/>
          <p:cNvSpPr>
            <a:spLocks noGrp="1" noRot="1" noChangeAspect="1" noChangeArrowheads="1" noTextEdit="1"/>
          </p:cNvSpPr>
          <p:nvPr>
            <p:ph type="sldImg"/>
          </p:nvPr>
        </p:nvSpPr>
        <p:spPr>
          <a:xfrm>
            <a:off x="457200" y="720725"/>
            <a:ext cx="6400800" cy="3600450"/>
          </a:xfrm>
          <a:ln/>
        </p:spPr>
      </p:sp>
      <p:sp>
        <p:nvSpPr>
          <p:cNvPr id="34820"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Summary of the previous steps to the model.</a:t>
            </a:r>
          </a:p>
          <a:p>
            <a:endParaRPr lang="en-US">
              <a:latin typeface="Times New Roman" charset="0"/>
            </a:endParaRPr>
          </a:p>
          <a:p>
            <a:r>
              <a:rPr lang="en-US">
                <a:latin typeface="Times New Roman" charset="0"/>
              </a:rPr>
              <a:t>Populations are continuously produced, going round the outer loop of this diagram, until the desired amount of optimisation has been achieved.</a:t>
            </a:r>
          </a:p>
        </p:txBody>
      </p:sp>
    </p:spTree>
    <p:extLst>
      <p:ext uri="{BB962C8B-B14F-4D97-AF65-F5344CB8AC3E}">
        <p14:creationId xmlns:p14="http://schemas.microsoft.com/office/powerpoint/2010/main" val="127059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proof of the last step:</a:t>
            </a:r>
          </a:p>
          <a:p>
            <a:r>
              <a:rPr lang="en-US" sz="1100" dirty="0"/>
              <a:t>1. By definition, f(n) = g(n)+h*(n), where h*(n) is the true future cost of n;</a:t>
            </a:r>
          </a:p>
          <a:p>
            <a:r>
              <a:rPr lang="en-US" sz="1100" dirty="0"/>
              <a:t>2. when admissible, we have h(n) &lt;= h*(n), where h(n) is the estimated future cost;</a:t>
            </a:r>
          </a:p>
          <a:p>
            <a:r>
              <a:rPr lang="en-US" sz="1100" dirty="0"/>
              <a:t>3. put together, we have f(n) &lt;= g(n) + h(n);</a:t>
            </a:r>
          </a:p>
          <a:p>
            <a:r>
              <a:rPr lang="en-US" sz="1100" dirty="0"/>
              <a:t>4. At the node G1, we have n=G1, hence </a:t>
            </a:r>
          </a:p>
          <a:p>
            <a:r>
              <a:rPr lang="en-US" sz="1100"/>
              <a:t>f</a:t>
            </a:r>
            <a:r>
              <a:rPr lang="en-US" sz="1100" dirty="0"/>
              <a:t>(n) = f(G1) &lt;= g(G1)+h(G1) = g(G1) + 0 = g(G1);</a:t>
            </a:r>
          </a:p>
          <a:p>
            <a:r>
              <a:rPr lang="en-US" sz="1100" dirty="0"/>
              <a:t>     Notice h(G1)=0 because G1 is a goal;</a:t>
            </a:r>
          </a:p>
          <a:p>
            <a:r>
              <a:rPr lang="en-US" sz="1100" dirty="0"/>
              <a:t>5. therefore, we have f(n) &lt;= g(G1).</a:t>
            </a:r>
          </a:p>
          <a:p>
            <a:r>
              <a:rPr lang="en-US" sz="1100" dirty="0"/>
              <a:t>END.</a:t>
            </a:r>
          </a:p>
          <a:p>
            <a:endParaRPr lang="en-US" dirty="0"/>
          </a:p>
        </p:txBody>
      </p:sp>
      <p:sp>
        <p:nvSpPr>
          <p:cNvPr id="4" name="Slide Number Placeholder 3"/>
          <p:cNvSpPr>
            <a:spLocks noGrp="1"/>
          </p:cNvSpPr>
          <p:nvPr>
            <p:ph type="sldNum" sz="quarter" idx="5"/>
          </p:nvPr>
        </p:nvSpPr>
        <p:spPr/>
        <p:txBody>
          <a:bodyPr/>
          <a:lstStyle/>
          <a:p>
            <a:fld id="{6F81D1AD-7579-4742-A976-2389DC809AEF}" type="slidenum">
              <a:rPr lang="en-US" smtClean="0"/>
              <a:pPr/>
              <a:t>20</a:t>
            </a:fld>
            <a:endParaRPr lang="en-US"/>
          </a:p>
        </p:txBody>
      </p:sp>
    </p:spTree>
    <p:extLst>
      <p:ext uri="{BB962C8B-B14F-4D97-AF65-F5344CB8AC3E}">
        <p14:creationId xmlns:p14="http://schemas.microsoft.com/office/powerpoint/2010/main" val="414397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F350F2BC-70E1-C641-867D-32E5E73E287E}" type="slidenum">
              <a:rPr lang="en-US"/>
              <a:pPr/>
              <a:t>54</a:t>
            </a:fld>
            <a:endParaRPr lang="en-US"/>
          </a:p>
        </p:txBody>
      </p:sp>
      <p:sp>
        <p:nvSpPr>
          <p:cNvPr id="16387" name="Rectangle 2"/>
          <p:cNvSpPr>
            <a:spLocks noGrp="1" noRot="1" noChangeAspect="1" noChangeArrowheads="1" noTextEdit="1"/>
          </p:cNvSpPr>
          <p:nvPr>
            <p:ph type="sldImg"/>
          </p:nvPr>
        </p:nvSpPr>
        <p:spPr>
          <a:xfrm>
            <a:off x="457200" y="720725"/>
            <a:ext cx="6400800" cy="3600450"/>
          </a:xfrm>
          <a:ln/>
        </p:spPr>
      </p:sp>
      <p:sp>
        <p:nvSpPr>
          <p:cNvPr id="16388" name="Rectangle 3"/>
          <p:cNvSpPr>
            <a:spLocks noGrp="1" noChangeArrowheads="1"/>
          </p:cNvSpPr>
          <p:nvPr>
            <p:ph type="body" idx="1"/>
          </p:nvPr>
        </p:nvSpPr>
        <p:spPr>
          <a:xfrm>
            <a:off x="974725" y="4560888"/>
            <a:ext cx="5365750" cy="4319587"/>
          </a:xfrm>
          <a:noFill/>
          <a:ln/>
        </p:spPr>
        <p:txBody>
          <a:bodyPr/>
          <a:lstStyle/>
          <a:p>
            <a:endParaRPr lang="en-US">
              <a:latin typeface="Times New Roman" charset="0"/>
            </a:endParaRPr>
          </a:p>
        </p:txBody>
      </p:sp>
    </p:spTree>
    <p:extLst>
      <p:ext uri="{BB962C8B-B14F-4D97-AF65-F5344CB8AC3E}">
        <p14:creationId xmlns:p14="http://schemas.microsoft.com/office/powerpoint/2010/main" val="4196009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5A9D73A-DE79-B14B-B165-BF965225C0D9}" type="slidenum">
              <a:rPr lang="en-US"/>
              <a:pPr/>
              <a:t>55</a:t>
            </a:fld>
            <a:endParaRPr lang="en-US"/>
          </a:p>
        </p:txBody>
      </p:sp>
      <p:sp>
        <p:nvSpPr>
          <p:cNvPr id="18435" name="Rectangle 2"/>
          <p:cNvSpPr>
            <a:spLocks noGrp="1" noRot="1" noChangeAspect="1" noChangeArrowheads="1" noTextEdit="1"/>
          </p:cNvSpPr>
          <p:nvPr>
            <p:ph type="sldImg"/>
          </p:nvPr>
        </p:nvSpPr>
        <p:spPr>
          <a:xfrm>
            <a:off x="457200" y="720725"/>
            <a:ext cx="6400800" cy="3600450"/>
          </a:xfrm>
          <a:ln/>
        </p:spPr>
      </p:sp>
      <p:sp>
        <p:nvSpPr>
          <p:cNvPr id="18436"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What has been traditionally done in the heat exchanger world is to take a best “guess” at a design with the help of an expert. Traditional heat exchanger designs are usually fully mathematically described.</a:t>
            </a:r>
          </a:p>
          <a:p>
            <a:endParaRPr lang="en-US">
              <a:latin typeface="Times New Roman" charset="0"/>
            </a:endParaRPr>
          </a:p>
          <a:p>
            <a:r>
              <a:rPr lang="en-US">
                <a:latin typeface="Times New Roman" charset="0"/>
              </a:rPr>
              <a:t>This initial guess can then be used as a basis, and various parameters are “tweaked”. The performance of the heat exchanger can be recalculated to see if the modified design is an improvement on the original one.</a:t>
            </a:r>
          </a:p>
          <a:p>
            <a:endParaRPr lang="en-US">
              <a:latin typeface="Times New Roman" charset="0"/>
            </a:endParaRPr>
          </a:p>
          <a:p>
            <a:r>
              <a:rPr lang="en-US">
                <a:latin typeface="Times New Roman" charset="0"/>
              </a:rPr>
              <a:t>Surely there must be a better way? There is - we don’t need to look very far to find examples of optimisation in Nature.</a:t>
            </a:r>
          </a:p>
        </p:txBody>
      </p:sp>
    </p:spTree>
    <p:extLst>
      <p:ext uri="{BB962C8B-B14F-4D97-AF65-F5344CB8AC3E}">
        <p14:creationId xmlns:p14="http://schemas.microsoft.com/office/powerpoint/2010/main" val="184576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BD9680A-66C7-8242-A1FF-C5A2F4026EEC}" type="slidenum">
              <a:rPr lang="en-US"/>
              <a:pPr/>
              <a:t>58</a:t>
            </a:fld>
            <a:endParaRPr lang="en-US"/>
          </a:p>
        </p:txBody>
      </p:sp>
      <p:sp>
        <p:nvSpPr>
          <p:cNvPr id="34819" name="Rectangle 2"/>
          <p:cNvSpPr>
            <a:spLocks noGrp="1" noRot="1" noChangeAspect="1" noChangeArrowheads="1" noTextEdit="1"/>
          </p:cNvSpPr>
          <p:nvPr>
            <p:ph type="sldImg"/>
          </p:nvPr>
        </p:nvSpPr>
        <p:spPr>
          <a:xfrm>
            <a:off x="457200" y="720725"/>
            <a:ext cx="6400800" cy="3600450"/>
          </a:xfrm>
          <a:ln/>
        </p:spPr>
      </p:sp>
      <p:sp>
        <p:nvSpPr>
          <p:cNvPr id="34820"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Summary of the previous steps to the model.</a:t>
            </a:r>
          </a:p>
          <a:p>
            <a:endParaRPr lang="en-US">
              <a:latin typeface="Times New Roman" charset="0"/>
            </a:endParaRPr>
          </a:p>
          <a:p>
            <a:r>
              <a:rPr lang="en-US">
                <a:latin typeface="Times New Roman" charset="0"/>
              </a:rPr>
              <a:t>Populations are continuously produced, going round the outer loop of this diagram, until the desired amount of optimisation has been achieved.</a:t>
            </a:r>
          </a:p>
        </p:txBody>
      </p:sp>
    </p:spTree>
    <p:extLst>
      <p:ext uri="{BB962C8B-B14F-4D97-AF65-F5344CB8AC3E}">
        <p14:creationId xmlns:p14="http://schemas.microsoft.com/office/powerpoint/2010/main" val="330548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1C2201D-5214-2842-9399-A55C39355BCF}" type="slidenum">
              <a:rPr lang="en-US"/>
              <a:pPr/>
              <a:t>59</a:t>
            </a:fld>
            <a:endParaRPr lang="en-US"/>
          </a:p>
        </p:txBody>
      </p:sp>
      <p:sp>
        <p:nvSpPr>
          <p:cNvPr id="24579" name="Rectangle 2"/>
          <p:cNvSpPr>
            <a:spLocks noGrp="1" noRot="1" noChangeAspect="1" noChangeArrowheads="1" noTextEdit="1"/>
          </p:cNvSpPr>
          <p:nvPr>
            <p:ph type="sldImg"/>
          </p:nvPr>
        </p:nvSpPr>
        <p:spPr>
          <a:xfrm>
            <a:off x="457200" y="720725"/>
            <a:ext cx="6400800" cy="3600450"/>
          </a:xfrm>
          <a:ln/>
        </p:spPr>
      </p:sp>
      <p:sp>
        <p:nvSpPr>
          <p:cNvPr id="24580"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One the fitness has been assigned, pairs of chromosomes representing heat exchanger designs can be chosen for mating.</a:t>
            </a:r>
          </a:p>
          <a:p>
            <a:endParaRPr lang="en-US">
              <a:latin typeface="Times New Roman" charset="0"/>
            </a:endParaRPr>
          </a:p>
          <a:p>
            <a:r>
              <a:rPr lang="en-US">
                <a:latin typeface="Times New Roman" charset="0"/>
              </a:rPr>
              <a:t>The higher the fitness, the greater the probability of the design being selected. Consequently, some of the weaker population members do not mate at all, whilst superior ones are chosen many times.</a:t>
            </a:r>
          </a:p>
          <a:p>
            <a:endParaRPr lang="en-US">
              <a:latin typeface="Times New Roman" charset="0"/>
            </a:endParaRPr>
          </a:p>
          <a:p>
            <a:r>
              <a:rPr lang="en-US">
                <a:latin typeface="Times New Roman" charset="0"/>
              </a:rPr>
              <a:t>It is even statistically possible for a member to be chosen to mate with itself. This has no advantage, as the offspring will be identical to the parent.</a:t>
            </a:r>
          </a:p>
        </p:txBody>
      </p:sp>
    </p:spTree>
    <p:extLst>
      <p:ext uri="{BB962C8B-B14F-4D97-AF65-F5344CB8AC3E}">
        <p14:creationId xmlns:p14="http://schemas.microsoft.com/office/powerpoint/2010/main" val="7614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FEE3D94A-A75B-6849-87F9-5FFFAE6401AC}" type="slidenum">
              <a:rPr lang="en-US"/>
              <a:pPr/>
              <a:t>60</a:t>
            </a:fld>
            <a:endParaRPr lang="en-US"/>
          </a:p>
        </p:txBody>
      </p:sp>
      <p:sp>
        <p:nvSpPr>
          <p:cNvPr id="26627" name="Rectangle 2"/>
          <p:cNvSpPr>
            <a:spLocks noGrp="1" noRot="1" noChangeAspect="1" noChangeArrowheads="1" noTextEdit="1"/>
          </p:cNvSpPr>
          <p:nvPr>
            <p:ph type="sldImg"/>
          </p:nvPr>
        </p:nvSpPr>
        <p:spPr>
          <a:xfrm>
            <a:off x="457200" y="720725"/>
            <a:ext cx="6400800" cy="3600450"/>
          </a:xfrm>
          <a:ln/>
        </p:spPr>
      </p:sp>
      <p:sp>
        <p:nvSpPr>
          <p:cNvPr id="26628"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One the population has been formed, (either randomly in the initial generation, or by mating in subsequent generations), each population member needs to be assessed against the desired properties - such a rating is called a “fitness”.</a:t>
            </a:r>
          </a:p>
          <a:p>
            <a:endParaRPr lang="en-US">
              <a:latin typeface="Times New Roman" charset="0"/>
            </a:endParaRPr>
          </a:p>
          <a:p>
            <a:r>
              <a:rPr lang="en-US">
                <a:latin typeface="Times New Roman" charset="0"/>
              </a:rPr>
              <a:t>The design parameters represented by the zeros and ones in the binary code of each chromosome are fed into the mathematical model describing the heat exchanger. The output parameters for each design are used to give the fitness rating. A good design has a high fitness value, and a poor design a lower value.</a:t>
            </a:r>
          </a:p>
        </p:txBody>
      </p:sp>
    </p:spTree>
    <p:extLst>
      <p:ext uri="{BB962C8B-B14F-4D97-AF65-F5344CB8AC3E}">
        <p14:creationId xmlns:p14="http://schemas.microsoft.com/office/powerpoint/2010/main" val="46618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E2EE219-6EC7-C541-A4D3-20B605BCED5E}" type="slidenum">
              <a:rPr lang="en-US"/>
              <a:pPr/>
              <a:t>62</a:t>
            </a:fld>
            <a:endParaRPr lang="en-US"/>
          </a:p>
        </p:txBody>
      </p:sp>
      <p:sp>
        <p:nvSpPr>
          <p:cNvPr id="29699" name="Rectangle 2"/>
          <p:cNvSpPr>
            <a:spLocks noGrp="1" noRot="1" noChangeAspect="1" noChangeArrowheads="1" noTextEdit="1"/>
          </p:cNvSpPr>
          <p:nvPr>
            <p:ph type="sldImg"/>
          </p:nvPr>
        </p:nvSpPr>
        <p:spPr>
          <a:xfrm>
            <a:off x="457200" y="720725"/>
            <a:ext cx="6400800" cy="3600450"/>
          </a:xfrm>
          <a:ln/>
        </p:spPr>
      </p:sp>
      <p:sp>
        <p:nvSpPr>
          <p:cNvPr id="29700"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The mating process is analogous to crossover carried out in living cells.</a:t>
            </a:r>
          </a:p>
          <a:p>
            <a:endParaRPr lang="en-US">
              <a:latin typeface="Times New Roman" charset="0"/>
            </a:endParaRPr>
          </a:p>
          <a:p>
            <a:r>
              <a:rPr lang="en-US">
                <a:latin typeface="Times New Roman" charset="0"/>
              </a:rPr>
              <a:t>A pair of binary strings are used. A site along the length of the string is chosen randomly. In this example it is shown between the 6th and 7th bits, but it could be anywhere.</a:t>
            </a:r>
          </a:p>
          <a:p>
            <a:endParaRPr lang="en-US">
              <a:latin typeface="Times New Roman" charset="0"/>
            </a:endParaRPr>
          </a:p>
          <a:p>
            <a:r>
              <a:rPr lang="en-US">
                <a:latin typeface="Times New Roman" charset="0"/>
              </a:rPr>
              <a:t>Both members of the pair are severed at that site, and their latter portions are exchanged. Two parents form two children, and these two “daughter” designs become members of the population for the next generation.</a:t>
            </a:r>
          </a:p>
          <a:p>
            <a:endParaRPr lang="en-US">
              <a:latin typeface="Times New Roman" charset="0"/>
            </a:endParaRPr>
          </a:p>
          <a:p>
            <a:r>
              <a:rPr lang="en-US">
                <a:latin typeface="Times New Roman" charset="0"/>
              </a:rPr>
              <a:t>This process takes place for each pair selected, so the new population has the same number of members as the previous generation.</a:t>
            </a:r>
          </a:p>
        </p:txBody>
      </p:sp>
    </p:spTree>
    <p:extLst>
      <p:ext uri="{BB962C8B-B14F-4D97-AF65-F5344CB8AC3E}">
        <p14:creationId xmlns:p14="http://schemas.microsoft.com/office/powerpoint/2010/main" val="6538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BD9680A-66C7-8242-A1FF-C5A2F4026EEC}" type="slidenum">
              <a:rPr lang="en-US"/>
              <a:pPr/>
              <a:t>66</a:t>
            </a:fld>
            <a:endParaRPr lang="en-US"/>
          </a:p>
        </p:txBody>
      </p:sp>
      <p:sp>
        <p:nvSpPr>
          <p:cNvPr id="34819" name="Rectangle 2"/>
          <p:cNvSpPr>
            <a:spLocks noGrp="1" noRot="1" noChangeAspect="1" noChangeArrowheads="1" noTextEdit="1"/>
          </p:cNvSpPr>
          <p:nvPr>
            <p:ph type="sldImg"/>
          </p:nvPr>
        </p:nvSpPr>
        <p:spPr>
          <a:xfrm>
            <a:off x="457200" y="720725"/>
            <a:ext cx="6400800" cy="3600450"/>
          </a:xfrm>
          <a:ln/>
        </p:spPr>
      </p:sp>
      <p:sp>
        <p:nvSpPr>
          <p:cNvPr id="34820" name="Rectangle 3"/>
          <p:cNvSpPr>
            <a:spLocks noGrp="1" noChangeArrowheads="1"/>
          </p:cNvSpPr>
          <p:nvPr>
            <p:ph type="body" idx="1"/>
          </p:nvPr>
        </p:nvSpPr>
        <p:spPr>
          <a:xfrm>
            <a:off x="974725" y="4560888"/>
            <a:ext cx="5365750" cy="4319587"/>
          </a:xfrm>
          <a:noFill/>
          <a:ln/>
        </p:spPr>
        <p:txBody>
          <a:bodyPr/>
          <a:lstStyle/>
          <a:p>
            <a:r>
              <a:rPr lang="en-US">
                <a:latin typeface="Times New Roman" charset="0"/>
              </a:rPr>
              <a:t>Summary of the previous steps to the model.</a:t>
            </a:r>
          </a:p>
          <a:p>
            <a:endParaRPr lang="en-US">
              <a:latin typeface="Times New Roman" charset="0"/>
            </a:endParaRPr>
          </a:p>
          <a:p>
            <a:r>
              <a:rPr lang="en-US">
                <a:latin typeface="Times New Roman" charset="0"/>
              </a:rPr>
              <a:t>Populations are continuously produced, going round the outer loop of this diagram, until the desired amount of optimisation has been achieved.</a:t>
            </a:r>
          </a:p>
        </p:txBody>
      </p:sp>
    </p:spTree>
    <p:extLst>
      <p:ext uri="{BB962C8B-B14F-4D97-AF65-F5344CB8AC3E}">
        <p14:creationId xmlns:p14="http://schemas.microsoft.com/office/powerpoint/2010/main" val="128564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14400" y="514350"/>
            <a:ext cx="7721600" cy="857250"/>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2133600" y="2914650"/>
            <a:ext cx="6400800" cy="1328738"/>
          </a:xfrm>
        </p:spPr>
        <p:txBody>
          <a:bodyPr/>
          <a:lstStyle>
            <a:lvl1pPr marL="0" indent="0">
              <a:buFontTx/>
              <a:buNone/>
              <a:defRPr>
                <a:latin typeface="Arial Black" charset="0"/>
              </a:defRPr>
            </a:lvl1pPr>
          </a:lstStyle>
          <a:p>
            <a:r>
              <a:rPr lang="en-US"/>
              <a:t>Click to edit Master subtitle style</a:t>
            </a:r>
          </a:p>
        </p:txBody>
      </p:sp>
      <p:sp>
        <p:nvSpPr>
          <p:cNvPr id="5" name="Rectangle 4"/>
          <p:cNvSpPr>
            <a:spLocks noGrp="1" noChangeArrowheads="1"/>
          </p:cNvSpPr>
          <p:nvPr>
            <p:ph type="dt" sz="half" idx="10"/>
          </p:nvPr>
        </p:nvSpPr>
        <p:spPr>
          <a:xfrm>
            <a:off x="711200" y="4672012"/>
            <a:ext cx="1930400" cy="385763"/>
          </a:xfrm>
        </p:spPr>
        <p:txBody>
          <a:bodyPr/>
          <a:lstStyle>
            <a:lvl1pPr>
              <a:defRPr>
                <a:solidFill>
                  <a:srgbClr val="5E574E"/>
                </a:solidFill>
              </a:defRPr>
            </a:lvl1pPr>
          </a:lstStyle>
          <a:p>
            <a:endParaRPr lang="en-US"/>
          </a:p>
        </p:txBody>
      </p:sp>
      <p:sp>
        <p:nvSpPr>
          <p:cNvPr id="6" name="Rectangle 5"/>
          <p:cNvSpPr>
            <a:spLocks noGrp="1" noChangeArrowheads="1"/>
          </p:cNvSpPr>
          <p:nvPr>
            <p:ph type="ftr" sz="quarter" idx="11"/>
          </p:nvPr>
        </p:nvSpPr>
        <p:spPr>
          <a:xfrm>
            <a:off x="3149600" y="4672012"/>
            <a:ext cx="2844800" cy="385763"/>
          </a:xfrm>
        </p:spPr>
        <p:txBody>
          <a:bodyPr/>
          <a:lstStyle>
            <a:lvl1pPr>
              <a:defRPr>
                <a:solidFill>
                  <a:srgbClr val="5E574E"/>
                </a:solidFill>
              </a:defRPr>
            </a:lvl1pPr>
          </a:lstStyle>
          <a:p>
            <a:r>
              <a:rPr lang="en-US" dirty="0"/>
              <a:t>CS 561,  Session 4</a:t>
            </a:r>
          </a:p>
        </p:txBody>
      </p:sp>
      <p:sp>
        <p:nvSpPr>
          <p:cNvPr id="7" name="Rectangle 6"/>
          <p:cNvSpPr>
            <a:spLocks noGrp="1" noChangeArrowheads="1"/>
          </p:cNvSpPr>
          <p:nvPr>
            <p:ph type="sldNum" sz="quarter" idx="12"/>
          </p:nvPr>
        </p:nvSpPr>
        <p:spPr>
          <a:xfrm>
            <a:off x="6604000" y="4672012"/>
            <a:ext cx="1828800" cy="385763"/>
          </a:xfrm>
        </p:spPr>
        <p:txBody>
          <a:bodyPr/>
          <a:lstStyle>
            <a:lvl1pPr>
              <a:defRPr>
                <a:solidFill>
                  <a:srgbClr val="5E574E"/>
                </a:solidFill>
              </a:defRPr>
            </a:lvl1pPr>
          </a:lstStyle>
          <a:p>
            <a:fld id="{920615DD-0365-9D4F-8E1B-2968DDD868A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6" name="Rectangle 6"/>
          <p:cNvSpPr>
            <a:spLocks noGrp="1" noChangeArrowheads="1"/>
          </p:cNvSpPr>
          <p:nvPr>
            <p:ph type="sldNum" sz="quarter" idx="12"/>
          </p:nvPr>
        </p:nvSpPr>
        <p:spPr>
          <a:ln/>
        </p:spPr>
        <p:txBody>
          <a:bodyPr/>
          <a:lstStyle>
            <a:lvl1pPr>
              <a:defRPr/>
            </a:lvl1pPr>
          </a:lstStyle>
          <a:p>
            <a:fld id="{E3301A2E-D4FD-A948-9171-653CFECA6A3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171450"/>
            <a:ext cx="2044700" cy="4371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71450"/>
            <a:ext cx="5981700" cy="4371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6" name="Rectangle 6"/>
          <p:cNvSpPr>
            <a:spLocks noGrp="1" noChangeArrowheads="1"/>
          </p:cNvSpPr>
          <p:nvPr>
            <p:ph type="sldNum" sz="quarter" idx="12"/>
          </p:nvPr>
        </p:nvSpPr>
        <p:spPr>
          <a:ln/>
        </p:spPr>
        <p:txBody>
          <a:bodyPr/>
          <a:lstStyle>
            <a:lvl1pPr>
              <a:defRPr/>
            </a:lvl1pPr>
          </a:lstStyle>
          <a:p>
            <a:fld id="{A63D1748-60DB-444A-9275-C6488C5B0FB2}"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6" name="Rectangle 6"/>
          <p:cNvSpPr>
            <a:spLocks noGrp="1" noChangeArrowheads="1"/>
          </p:cNvSpPr>
          <p:nvPr>
            <p:ph type="sldNum" sz="quarter" idx="12"/>
          </p:nvPr>
        </p:nvSpPr>
        <p:spPr>
          <a:ln/>
        </p:spPr>
        <p:txBody>
          <a:bodyPr/>
          <a:lstStyle>
            <a:lvl1pPr>
              <a:defRPr/>
            </a:lvl1pPr>
          </a:lstStyle>
          <a:p>
            <a:fld id="{8C0C3551-F74E-E740-87F7-961423C22BB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6" name="Rectangle 6"/>
          <p:cNvSpPr>
            <a:spLocks noGrp="1" noChangeArrowheads="1"/>
          </p:cNvSpPr>
          <p:nvPr>
            <p:ph type="sldNum" sz="quarter" idx="12"/>
          </p:nvPr>
        </p:nvSpPr>
        <p:spPr>
          <a:ln/>
        </p:spPr>
        <p:txBody>
          <a:bodyPr/>
          <a:lstStyle>
            <a:lvl1pPr>
              <a:defRPr/>
            </a:lvl1pPr>
          </a:lstStyle>
          <a:p>
            <a:fld id="{175E4F0C-5E53-D744-9CF1-437F1007638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71550"/>
            <a:ext cx="4013200" cy="35718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971550"/>
            <a:ext cx="4013200" cy="35718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7" name="Rectangle 6"/>
          <p:cNvSpPr>
            <a:spLocks noGrp="1" noChangeArrowheads="1"/>
          </p:cNvSpPr>
          <p:nvPr>
            <p:ph type="sldNum" sz="quarter" idx="12"/>
          </p:nvPr>
        </p:nvSpPr>
        <p:spPr>
          <a:ln/>
        </p:spPr>
        <p:txBody>
          <a:bodyPr/>
          <a:lstStyle>
            <a:lvl1pPr>
              <a:defRPr/>
            </a:lvl1pPr>
          </a:lstStyle>
          <a:p>
            <a:fld id="{C8B427CD-1D2E-8348-8DA6-5A51FA7AE66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9" name="Rectangle 6"/>
          <p:cNvSpPr>
            <a:spLocks noGrp="1" noChangeArrowheads="1"/>
          </p:cNvSpPr>
          <p:nvPr>
            <p:ph type="sldNum" sz="quarter" idx="12"/>
          </p:nvPr>
        </p:nvSpPr>
        <p:spPr>
          <a:ln/>
        </p:spPr>
        <p:txBody>
          <a:bodyPr/>
          <a:lstStyle>
            <a:lvl1pPr>
              <a:defRPr/>
            </a:lvl1pPr>
          </a:lstStyle>
          <a:p>
            <a:fld id="{550E9A5F-5A4C-7748-AAEE-629E15171CF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5" name="Rectangle 6"/>
          <p:cNvSpPr>
            <a:spLocks noGrp="1" noChangeArrowheads="1"/>
          </p:cNvSpPr>
          <p:nvPr>
            <p:ph type="sldNum" sz="quarter" idx="12"/>
          </p:nvPr>
        </p:nvSpPr>
        <p:spPr>
          <a:ln/>
        </p:spPr>
        <p:txBody>
          <a:bodyPr/>
          <a:lstStyle>
            <a:lvl1pPr>
              <a:defRPr/>
            </a:lvl1pPr>
          </a:lstStyle>
          <a:p>
            <a:fld id="{56B661D1-BB17-8A49-B634-79B590727FF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4" name="Rectangle 6"/>
          <p:cNvSpPr>
            <a:spLocks noGrp="1" noChangeArrowheads="1"/>
          </p:cNvSpPr>
          <p:nvPr>
            <p:ph type="sldNum" sz="quarter" idx="12"/>
          </p:nvPr>
        </p:nvSpPr>
        <p:spPr>
          <a:ln/>
        </p:spPr>
        <p:txBody>
          <a:bodyPr/>
          <a:lstStyle>
            <a:lvl1pPr>
              <a:defRPr/>
            </a:lvl1pPr>
          </a:lstStyle>
          <a:p>
            <a:fld id="{C24460F3-626E-6B45-A950-957EF2279CC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7" name="Rectangle 6"/>
          <p:cNvSpPr>
            <a:spLocks noGrp="1" noChangeArrowheads="1"/>
          </p:cNvSpPr>
          <p:nvPr>
            <p:ph type="sldNum" sz="quarter" idx="12"/>
          </p:nvPr>
        </p:nvSpPr>
        <p:spPr>
          <a:ln/>
        </p:spPr>
        <p:txBody>
          <a:bodyPr/>
          <a:lstStyle>
            <a:lvl1pPr>
              <a:defRPr/>
            </a:lvl1pPr>
          </a:lstStyle>
          <a:p>
            <a:fld id="{1DEBD61B-7F4E-DE43-90CA-3D25CA3EC1B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r>
              <a:rPr lang="en-US" dirty="0"/>
              <a:t>CS 561,  Session 4</a:t>
            </a:r>
          </a:p>
        </p:txBody>
      </p:sp>
      <p:sp>
        <p:nvSpPr>
          <p:cNvPr id="7" name="Rectangle 6"/>
          <p:cNvSpPr>
            <a:spLocks noGrp="1" noChangeArrowheads="1"/>
          </p:cNvSpPr>
          <p:nvPr>
            <p:ph type="sldNum" sz="quarter" idx="12"/>
          </p:nvPr>
        </p:nvSpPr>
        <p:spPr>
          <a:ln/>
        </p:spPr>
        <p:txBody>
          <a:bodyPr/>
          <a:lstStyle>
            <a:lvl1pPr>
              <a:defRPr/>
            </a:lvl1pPr>
          </a:lstStyle>
          <a:p>
            <a:fld id="{E2577774-863E-3243-A923-3427A8D58C6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9900" y="171450"/>
            <a:ext cx="8153400" cy="5143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971550"/>
            <a:ext cx="8178800" cy="3571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Rectangle 4"/>
          <p:cNvSpPr>
            <a:spLocks noGrp="1" noChangeArrowheads="1"/>
          </p:cNvSpPr>
          <p:nvPr>
            <p:ph type="dt" sz="half" idx="2"/>
          </p:nvPr>
        </p:nvSpPr>
        <p:spPr bwMode="auto">
          <a:xfrm>
            <a:off x="431800" y="4672013"/>
            <a:ext cx="19050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050">
                <a:solidFill>
                  <a:schemeClr val="bg2"/>
                </a:solidFill>
                <a:latin typeface="Arial" charset="0"/>
              </a:defRPr>
            </a:lvl1pPr>
          </a:lstStyle>
          <a:p>
            <a:endParaRPr lang="en-US"/>
          </a:p>
        </p:txBody>
      </p:sp>
      <p:sp>
        <p:nvSpPr>
          <p:cNvPr id="2053" name="Rectangle 5"/>
          <p:cNvSpPr>
            <a:spLocks noGrp="1" noChangeArrowheads="1"/>
          </p:cNvSpPr>
          <p:nvPr>
            <p:ph type="ftr" sz="quarter" idx="3"/>
          </p:nvPr>
        </p:nvSpPr>
        <p:spPr bwMode="auto">
          <a:xfrm>
            <a:off x="3124200" y="4672013"/>
            <a:ext cx="28956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050">
                <a:solidFill>
                  <a:schemeClr val="bg2"/>
                </a:solidFill>
                <a:latin typeface="Arial" charset="0"/>
              </a:defRPr>
            </a:lvl1pPr>
          </a:lstStyle>
          <a:p>
            <a:r>
              <a:rPr lang="en-US" dirty="0"/>
              <a:t>CS 561,  Session 4</a:t>
            </a:r>
          </a:p>
        </p:txBody>
      </p:sp>
      <p:sp>
        <p:nvSpPr>
          <p:cNvPr id="2054" name="Rectangle 6"/>
          <p:cNvSpPr>
            <a:spLocks noGrp="1" noChangeArrowheads="1"/>
          </p:cNvSpPr>
          <p:nvPr>
            <p:ph type="sldNum" sz="quarter" idx="4"/>
          </p:nvPr>
        </p:nvSpPr>
        <p:spPr bwMode="auto">
          <a:xfrm>
            <a:off x="6705600" y="4686300"/>
            <a:ext cx="1905000" cy="3429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050">
                <a:solidFill>
                  <a:schemeClr val="bg2"/>
                </a:solidFill>
                <a:latin typeface="Arial" charset="0"/>
              </a:defRPr>
            </a:lvl1pPr>
          </a:lstStyle>
          <a:p>
            <a:fld id="{0B44B28F-C944-A140-B15B-183824BF262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rtl="0" eaLnBrk="0" fontAlgn="base" hangingPunct="0">
        <a:spcBef>
          <a:spcPct val="0"/>
        </a:spcBef>
        <a:spcAft>
          <a:spcPct val="0"/>
        </a:spcAft>
        <a:defRPr kumimoji="1" sz="18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2pPr>
      <a:lvl3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3pPr>
      <a:lvl4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4pPr>
      <a:lvl5pPr algn="l" rtl="0" eaLnBrk="0" fontAlgn="base" hangingPunct="0">
        <a:spcBef>
          <a:spcPct val="0"/>
        </a:spcBef>
        <a:spcAft>
          <a:spcPct val="0"/>
        </a:spcAft>
        <a:defRPr kumimoji="1" sz="1800" b="1">
          <a:solidFill>
            <a:schemeClr val="tx2"/>
          </a:solidFill>
          <a:latin typeface="Helvetica" charset="0"/>
          <a:ea typeface="ＭＳ Ｐゴシック" charset="-128"/>
          <a:cs typeface="ＭＳ Ｐゴシック" charset="-128"/>
        </a:defRPr>
      </a:lvl5pPr>
      <a:lvl6pPr marL="342900" algn="l" rtl="0" eaLnBrk="0" fontAlgn="base" hangingPunct="0">
        <a:spcBef>
          <a:spcPct val="0"/>
        </a:spcBef>
        <a:spcAft>
          <a:spcPct val="0"/>
        </a:spcAft>
        <a:defRPr kumimoji="1" sz="1800" b="1">
          <a:solidFill>
            <a:schemeClr val="tx2"/>
          </a:solidFill>
          <a:latin typeface="Helvetica" charset="0"/>
        </a:defRPr>
      </a:lvl6pPr>
      <a:lvl7pPr marL="685800" algn="l" rtl="0" eaLnBrk="0" fontAlgn="base" hangingPunct="0">
        <a:spcBef>
          <a:spcPct val="0"/>
        </a:spcBef>
        <a:spcAft>
          <a:spcPct val="0"/>
        </a:spcAft>
        <a:defRPr kumimoji="1" sz="1800" b="1">
          <a:solidFill>
            <a:schemeClr val="tx2"/>
          </a:solidFill>
          <a:latin typeface="Helvetica" charset="0"/>
        </a:defRPr>
      </a:lvl7pPr>
      <a:lvl8pPr marL="1028700" algn="l" rtl="0" eaLnBrk="0" fontAlgn="base" hangingPunct="0">
        <a:spcBef>
          <a:spcPct val="0"/>
        </a:spcBef>
        <a:spcAft>
          <a:spcPct val="0"/>
        </a:spcAft>
        <a:defRPr kumimoji="1" sz="1800" b="1">
          <a:solidFill>
            <a:schemeClr val="tx2"/>
          </a:solidFill>
          <a:latin typeface="Helvetica" charset="0"/>
        </a:defRPr>
      </a:lvl8pPr>
      <a:lvl9pPr marL="1371600" algn="l" rtl="0" eaLnBrk="0" fontAlgn="base" hangingPunct="0">
        <a:spcBef>
          <a:spcPct val="0"/>
        </a:spcBef>
        <a:spcAft>
          <a:spcPct val="0"/>
        </a:spcAft>
        <a:defRPr kumimoji="1" sz="1800" b="1">
          <a:solidFill>
            <a:schemeClr val="tx2"/>
          </a:solidFill>
          <a:latin typeface="Helvetica" charset="0"/>
        </a:defRPr>
      </a:lvl9pPr>
    </p:titleStyle>
    <p:bodyStyle>
      <a:lvl1pPr marL="257175" indent="-257175" algn="l" rtl="0" eaLnBrk="0" fontAlgn="base" hangingPunct="0">
        <a:spcBef>
          <a:spcPct val="20000"/>
        </a:spcBef>
        <a:spcAft>
          <a:spcPct val="0"/>
        </a:spcAft>
        <a:buClr>
          <a:schemeClr val="tx1"/>
        </a:buClr>
        <a:buChar char="•"/>
        <a:defRPr kumimoji="1" sz="1500">
          <a:solidFill>
            <a:schemeClr val="tx1"/>
          </a:solidFill>
          <a:latin typeface="+mn-lt"/>
          <a:ea typeface="ＭＳ Ｐゴシック" charset="-128"/>
          <a:cs typeface="ＭＳ Ｐゴシック" charset="-128"/>
        </a:defRPr>
      </a:lvl1pPr>
      <a:lvl2pPr marL="557213" indent="-214313" algn="l" rtl="0" eaLnBrk="0" fontAlgn="base" hangingPunct="0">
        <a:spcBef>
          <a:spcPct val="20000"/>
        </a:spcBef>
        <a:spcAft>
          <a:spcPct val="0"/>
        </a:spcAft>
        <a:buClr>
          <a:schemeClr val="tx1"/>
        </a:buClr>
        <a:buChar char="•"/>
        <a:defRPr kumimoji="1" sz="2100">
          <a:solidFill>
            <a:schemeClr val="tx1"/>
          </a:solidFill>
          <a:latin typeface="+mn-lt"/>
          <a:ea typeface="ＭＳ Ｐゴシック" charset="-128"/>
          <a:cs typeface="ＭＳ Ｐゴシック" charset="-128"/>
        </a:defRPr>
      </a:lvl2pPr>
      <a:lvl3pPr marL="857250" indent="-171450" algn="l" rtl="0" eaLnBrk="0" fontAlgn="base" hangingPunct="0">
        <a:spcBef>
          <a:spcPct val="20000"/>
        </a:spcBef>
        <a:spcAft>
          <a:spcPct val="0"/>
        </a:spcAft>
        <a:buClr>
          <a:schemeClr val="tx1"/>
        </a:buClr>
        <a:buChar char="•"/>
        <a:defRPr kumimoji="1" sz="1200">
          <a:solidFill>
            <a:schemeClr val="tx1"/>
          </a:solidFill>
          <a:latin typeface="+mn-lt"/>
          <a:ea typeface="ＭＳ Ｐゴシック" charset="-128"/>
          <a:cs typeface="ＭＳ Ｐゴシック" charset="-128"/>
        </a:defRPr>
      </a:lvl3pPr>
      <a:lvl4pPr marL="12001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cs typeface="ＭＳ Ｐゴシック" charset="-128"/>
        </a:defRPr>
      </a:lvl4pPr>
      <a:lvl5pPr marL="15430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cs typeface="ＭＳ Ｐゴシック" charset="-128"/>
        </a:defRPr>
      </a:lvl5pPr>
      <a:lvl6pPr marL="18859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6pPr>
      <a:lvl7pPr marL="22288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7pPr>
      <a:lvl8pPr marL="25717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8pPr>
      <a:lvl9pPr marL="2914650" indent="-171450" algn="l" rtl="0" eaLnBrk="0" fontAlgn="base" hangingPunct="0">
        <a:spcBef>
          <a:spcPct val="20000"/>
        </a:spcBef>
        <a:spcAft>
          <a:spcPct val="0"/>
        </a:spcAft>
        <a:buClr>
          <a:schemeClr val="tx1"/>
        </a:buClr>
        <a:buChar char="-"/>
        <a:defRPr kumimoji="1" sz="1050">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4.png"/><Relationship Id="rId4" Type="http://schemas.openxmlformats.org/officeDocument/2006/relationships/image" Target="../media/image2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7.emf"/></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2.emf"/><Relationship Id="rId4"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5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39.wmf"/></Relationships>
</file>

<file path=ppt/slides/_rels/slide6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4.png"/><Relationship Id="rId4" Type="http://schemas.openxmlformats.org/officeDocument/2006/relationships/notesSlide" Target="../notesSlides/notesSlide10.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120135"/>
            <a:ext cx="6815425" cy="903230"/>
          </a:xfrm>
        </p:spPr>
        <p:txBody>
          <a:bodyPr/>
          <a:lstStyle/>
          <a:p>
            <a:pPr algn="ctr"/>
            <a:br>
              <a:rPr lang="en-US" sz="2800" dirty="0"/>
            </a:br>
            <a:r>
              <a:rPr lang="en-US" sz="2800" dirty="0"/>
              <a:t>04 Informed Search and</a:t>
            </a:r>
            <a:br>
              <a:rPr lang="en-US" sz="2800" dirty="0"/>
            </a:br>
            <a:r>
              <a:rPr lang="en-US" sz="2800" dirty="0"/>
              <a:t>Function Optimization</a:t>
            </a:r>
          </a:p>
        </p:txBody>
      </p:sp>
      <p:sp>
        <p:nvSpPr>
          <p:cNvPr id="4" name="Rectangle 2"/>
          <p:cNvSpPr txBox="1">
            <a:spLocks noChangeArrowheads="1"/>
          </p:cNvSpPr>
          <p:nvPr/>
        </p:nvSpPr>
        <p:spPr bwMode="auto">
          <a:xfrm>
            <a:off x="304800" y="438150"/>
            <a:ext cx="8610600" cy="1245692"/>
          </a:xfrm>
          <a:prstGeom prst="rect">
            <a:avLst/>
          </a:prstGeom>
          <a:solidFill>
            <a:srgbClr val="FF6600"/>
          </a:solidFill>
          <a:ln w="12700">
            <a:noFill/>
            <a:miter lim="800000"/>
            <a:headEnd/>
            <a:tailEnd/>
          </a:ln>
        </p:spPr>
        <p:txBody>
          <a:bodyPr vert="horz" wrap="square" lIns="35717" tIns="35717" rIns="76356" bIns="35717" numCol="1" anchor="ctr" anchorCtr="0" compatLnSpc="1">
            <a:prstTxWarp prst="textNoShape">
              <a:avLst/>
            </a:prstTxWarp>
            <a:noAutofit/>
          </a:bodyPr>
          <a:lstStyle>
            <a:lvl1pPr marL="6350" indent="-6350" algn="l" rtl="0" eaLnBrk="0" fontAlgn="base" hangingPunct="0">
              <a:spcBef>
                <a:spcPct val="0"/>
              </a:spcBef>
              <a:spcAft>
                <a:spcPct val="0"/>
              </a:spcAft>
              <a:defRPr sz="3400" b="1">
                <a:solidFill>
                  <a:schemeClr val="tx1"/>
                </a:solidFill>
                <a:latin typeface="+mj-lt"/>
                <a:ea typeface="+mj-ea"/>
                <a:cs typeface="+mj-cs"/>
                <a:sym typeface="Helvetica" charset="0"/>
              </a:defRPr>
            </a:lvl1pPr>
            <a:lvl2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2pPr>
            <a:lvl3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3pPr>
            <a:lvl4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4pPr>
            <a:lvl5pPr marL="6350" indent="-6350" algn="l" rtl="0" eaLnBrk="0" fontAlgn="base" hangingPunct="0">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5pPr>
            <a:lvl6pPr marL="4635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6pPr>
            <a:lvl7pPr marL="9207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7pPr>
            <a:lvl8pPr marL="13779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8pPr>
            <a:lvl9pPr marL="1835150" algn="l" rtl="0" fontAlgn="base">
              <a:spcBef>
                <a:spcPct val="0"/>
              </a:spcBef>
              <a:spcAft>
                <a:spcPct val="0"/>
              </a:spcAft>
              <a:defRPr sz="3400" b="1">
                <a:solidFill>
                  <a:schemeClr val="tx1"/>
                </a:solidFill>
                <a:latin typeface="Helvetica" charset="0"/>
                <a:ea typeface="ヒラギノ角ゴ ProN W6" charset="-128"/>
                <a:cs typeface="ヒラギノ角ゴ ProN W6" charset="-128"/>
                <a:sym typeface="Helvetica" charset="0"/>
              </a:defRPr>
            </a:lvl9pPr>
          </a:lstStyle>
          <a:p>
            <a:pPr algn="ctr"/>
            <a:r>
              <a:rPr lang="en-US" sz="2800" dirty="0"/>
              <a:t>CSCI 561 - Foundation for Artificial Intelligence</a:t>
            </a:r>
          </a:p>
        </p:txBody>
      </p:sp>
      <p:sp>
        <p:nvSpPr>
          <p:cNvPr id="5" name="TextBox 4">
            <a:extLst>
              <a:ext uri="{FF2B5EF4-FFF2-40B4-BE49-F238E27FC236}">
                <a16:creationId xmlns:a16="http://schemas.microsoft.com/office/drawing/2014/main" id="{F13A3D9C-5E13-C548-9696-23451DD4B52F}"/>
              </a:ext>
            </a:extLst>
          </p:cNvPr>
          <p:cNvSpPr txBox="1"/>
          <p:nvPr/>
        </p:nvSpPr>
        <p:spPr>
          <a:xfrm>
            <a:off x="2403418" y="3562350"/>
            <a:ext cx="3717685" cy="707886"/>
          </a:xfrm>
          <a:prstGeom prst="rect">
            <a:avLst/>
          </a:prstGeom>
          <a:noFill/>
        </p:spPr>
        <p:txBody>
          <a:bodyPr wrap="none" rtlCol="0">
            <a:spAutoFit/>
          </a:bodyPr>
          <a:lstStyle/>
          <a:p>
            <a:pPr algn="ctr"/>
            <a:r>
              <a:rPr lang="en-US" sz="2000" dirty="0"/>
              <a:t>Professor Wei-Min Shen</a:t>
            </a:r>
          </a:p>
          <a:p>
            <a:pPr algn="ctr"/>
            <a:r>
              <a:rPr lang="en-US" sz="2000" dirty="0"/>
              <a:t>University of Southern California</a:t>
            </a:r>
          </a:p>
        </p:txBody>
      </p:sp>
    </p:spTree>
    <p:extLst>
      <p:ext uri="{BB962C8B-B14F-4D97-AF65-F5344CB8AC3E}">
        <p14:creationId xmlns:p14="http://schemas.microsoft.com/office/powerpoint/2010/main" val="2434078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en-US" dirty="0"/>
              <a:t>CS 561,  Session 4</a:t>
            </a:r>
          </a:p>
        </p:txBody>
      </p:sp>
      <p:sp>
        <p:nvSpPr>
          <p:cNvPr id="34819" name="Slide Number Placeholder 5"/>
          <p:cNvSpPr>
            <a:spLocks noGrp="1"/>
          </p:cNvSpPr>
          <p:nvPr>
            <p:ph type="sldNum" sz="quarter" idx="12"/>
          </p:nvPr>
        </p:nvSpPr>
        <p:spPr>
          <a:noFill/>
        </p:spPr>
        <p:txBody>
          <a:bodyPr/>
          <a:lstStyle/>
          <a:p>
            <a:fld id="{448493AB-1BEC-7D43-87D8-623109CDAB56}" type="slidenum">
              <a:rPr lang="en-US" smtClean="0"/>
              <a:pPr/>
              <a:t>10</a:t>
            </a:fld>
            <a:endParaRPr lang="en-US"/>
          </a:p>
        </p:txBody>
      </p:sp>
      <p:sp>
        <p:nvSpPr>
          <p:cNvPr id="34820" name="Rectangle 2"/>
          <p:cNvSpPr>
            <a:spLocks noGrp="1" noChangeArrowheads="1"/>
          </p:cNvSpPr>
          <p:nvPr>
            <p:ph type="title"/>
          </p:nvPr>
        </p:nvSpPr>
        <p:spPr/>
        <p:txBody>
          <a:bodyPr/>
          <a:lstStyle/>
          <a:p>
            <a:r>
              <a:rPr lang="en-US"/>
              <a:t>Properties of Greedy Search</a:t>
            </a:r>
          </a:p>
        </p:txBody>
      </p:sp>
      <p:sp>
        <p:nvSpPr>
          <p:cNvPr id="34821" name="Rectangle 3"/>
          <p:cNvSpPr>
            <a:spLocks noGrp="1" noChangeArrowheads="1"/>
          </p:cNvSpPr>
          <p:nvPr>
            <p:ph type="body" idx="1"/>
          </p:nvPr>
        </p:nvSpPr>
        <p:spPr/>
        <p:txBody>
          <a:bodyPr/>
          <a:lstStyle/>
          <a:p>
            <a:r>
              <a:rPr lang="en-US"/>
              <a:t>Complete?</a:t>
            </a:r>
          </a:p>
          <a:p>
            <a:endParaRPr lang="en-US"/>
          </a:p>
          <a:p>
            <a:endParaRPr lang="en-US"/>
          </a:p>
          <a:p>
            <a:endParaRPr lang="en-US"/>
          </a:p>
          <a:p>
            <a:r>
              <a:rPr lang="en-US"/>
              <a:t>Time?</a:t>
            </a:r>
          </a:p>
          <a:p>
            <a:endParaRPr lang="en-US"/>
          </a:p>
          <a:p>
            <a:endParaRPr lang="en-US"/>
          </a:p>
          <a:p>
            <a:r>
              <a:rPr lang="en-US"/>
              <a:t>Space?</a:t>
            </a:r>
          </a:p>
          <a:p>
            <a:endParaRPr lang="en-US"/>
          </a:p>
          <a:p>
            <a:endParaRPr lang="en-US"/>
          </a:p>
          <a:p>
            <a:r>
              <a:rPr lang="en-US"/>
              <a:t>Optimal?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dirty="0"/>
              <a:t>CS 561,  Session 4</a:t>
            </a:r>
          </a:p>
        </p:txBody>
      </p:sp>
      <p:sp>
        <p:nvSpPr>
          <p:cNvPr id="35843" name="Slide Number Placeholder 5"/>
          <p:cNvSpPr>
            <a:spLocks noGrp="1"/>
          </p:cNvSpPr>
          <p:nvPr>
            <p:ph type="sldNum" sz="quarter" idx="12"/>
          </p:nvPr>
        </p:nvSpPr>
        <p:spPr>
          <a:noFill/>
        </p:spPr>
        <p:txBody>
          <a:bodyPr/>
          <a:lstStyle/>
          <a:p>
            <a:fld id="{928D8B91-88CC-DD41-87A1-239A73F9F8C0}" type="slidenum">
              <a:rPr lang="en-US" smtClean="0"/>
              <a:pPr/>
              <a:t>11</a:t>
            </a:fld>
            <a:endParaRPr lang="en-US"/>
          </a:p>
        </p:txBody>
      </p:sp>
      <p:sp>
        <p:nvSpPr>
          <p:cNvPr id="35844" name="Rectangle 2"/>
          <p:cNvSpPr>
            <a:spLocks noGrp="1" noChangeArrowheads="1"/>
          </p:cNvSpPr>
          <p:nvPr>
            <p:ph type="title"/>
          </p:nvPr>
        </p:nvSpPr>
        <p:spPr/>
        <p:txBody>
          <a:bodyPr/>
          <a:lstStyle/>
          <a:p>
            <a:r>
              <a:rPr lang="en-US"/>
              <a:t>Properties of Greedy Search</a:t>
            </a:r>
          </a:p>
        </p:txBody>
      </p:sp>
      <p:sp>
        <p:nvSpPr>
          <p:cNvPr id="35845" name="Rectangle 3"/>
          <p:cNvSpPr>
            <a:spLocks noGrp="1" noChangeArrowheads="1"/>
          </p:cNvSpPr>
          <p:nvPr>
            <p:ph type="body" idx="1"/>
          </p:nvPr>
        </p:nvSpPr>
        <p:spPr/>
        <p:txBody>
          <a:bodyPr/>
          <a:lstStyle/>
          <a:p>
            <a:r>
              <a:rPr lang="en-US" dirty="0"/>
              <a:t>Complete?	No – can get stuck in loops</a:t>
            </a:r>
          </a:p>
          <a:p>
            <a:pPr>
              <a:buFontTx/>
              <a:buNone/>
            </a:pPr>
            <a:r>
              <a:rPr lang="en-US" dirty="0"/>
              <a:t>			e.g., Iasi &gt; </a:t>
            </a:r>
            <a:r>
              <a:rPr lang="en-US" dirty="0" err="1"/>
              <a:t>Neamt</a:t>
            </a:r>
            <a:r>
              <a:rPr lang="en-US" dirty="0"/>
              <a:t> &gt; Iasi &gt; </a:t>
            </a:r>
            <a:r>
              <a:rPr lang="en-US" dirty="0" err="1"/>
              <a:t>Neamt</a:t>
            </a:r>
            <a:r>
              <a:rPr lang="en-US" dirty="0"/>
              <a:t> &gt; …</a:t>
            </a:r>
          </a:p>
          <a:p>
            <a:pPr>
              <a:buFontTx/>
              <a:buNone/>
            </a:pPr>
            <a:r>
              <a:rPr lang="en-US" dirty="0"/>
              <a:t>			</a:t>
            </a:r>
            <a:r>
              <a:rPr lang="en-US" dirty="0">
                <a:solidFill>
                  <a:schemeClr val="hlink"/>
                </a:solidFill>
              </a:rPr>
              <a:t>Complete in finite space with repeated-state checking.</a:t>
            </a:r>
          </a:p>
          <a:p>
            <a:endParaRPr lang="en-US" dirty="0"/>
          </a:p>
          <a:p>
            <a:r>
              <a:rPr lang="en-US" dirty="0"/>
              <a:t>Time?		O(</a:t>
            </a:r>
            <a:r>
              <a:rPr lang="en-US" dirty="0" err="1"/>
              <a:t>b^m</a:t>
            </a:r>
            <a:r>
              <a:rPr lang="en-US" dirty="0"/>
              <a:t>) but a good heuristic can give</a:t>
            </a:r>
          </a:p>
          <a:p>
            <a:pPr>
              <a:buFontTx/>
              <a:buNone/>
            </a:pPr>
            <a:r>
              <a:rPr lang="en-US" dirty="0"/>
              <a:t>				dramatic improvement</a:t>
            </a:r>
          </a:p>
          <a:p>
            <a:endParaRPr lang="en-US" dirty="0"/>
          </a:p>
          <a:p>
            <a:r>
              <a:rPr lang="en-US" dirty="0"/>
              <a:t>Space?		O(</a:t>
            </a:r>
            <a:r>
              <a:rPr lang="en-US" dirty="0" err="1"/>
              <a:t>b^m</a:t>
            </a:r>
            <a:r>
              <a:rPr lang="en-US" dirty="0"/>
              <a:t>) – keeps all nodes in memory</a:t>
            </a:r>
          </a:p>
          <a:p>
            <a:endParaRPr lang="en-US" dirty="0"/>
          </a:p>
          <a:p>
            <a:endParaRPr lang="en-US" dirty="0"/>
          </a:p>
          <a:p>
            <a:r>
              <a:rPr lang="en-US" dirty="0"/>
              <a:t>Optimal?	No.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p>
            <a:r>
              <a:rPr lang="en-US" dirty="0"/>
              <a:t>CS 561,  Session 4</a:t>
            </a:r>
          </a:p>
        </p:txBody>
      </p:sp>
      <p:sp>
        <p:nvSpPr>
          <p:cNvPr id="36867" name="Slide Number Placeholder 5"/>
          <p:cNvSpPr>
            <a:spLocks noGrp="1"/>
          </p:cNvSpPr>
          <p:nvPr>
            <p:ph type="sldNum" sz="quarter" idx="12"/>
          </p:nvPr>
        </p:nvSpPr>
        <p:spPr>
          <a:noFill/>
        </p:spPr>
        <p:txBody>
          <a:bodyPr/>
          <a:lstStyle/>
          <a:p>
            <a:fld id="{8BD0E83A-741F-9A40-9F24-33248787C083}" type="slidenum">
              <a:rPr lang="en-US" smtClean="0"/>
              <a:pPr/>
              <a:t>12</a:t>
            </a:fld>
            <a:endParaRPr lang="en-US"/>
          </a:p>
        </p:txBody>
      </p:sp>
      <p:sp>
        <p:nvSpPr>
          <p:cNvPr id="36868" name="Rectangle 2"/>
          <p:cNvSpPr>
            <a:spLocks noGrp="1" noChangeArrowheads="1"/>
          </p:cNvSpPr>
          <p:nvPr>
            <p:ph type="title"/>
          </p:nvPr>
        </p:nvSpPr>
        <p:spPr/>
        <p:txBody>
          <a:bodyPr/>
          <a:lstStyle/>
          <a:p>
            <a:r>
              <a:rPr lang="en-US"/>
              <a:t>A* search</a:t>
            </a:r>
          </a:p>
        </p:txBody>
      </p:sp>
      <p:sp>
        <p:nvSpPr>
          <p:cNvPr id="36869" name="Rectangle 3"/>
          <p:cNvSpPr>
            <a:spLocks noGrp="1" noChangeArrowheads="1"/>
          </p:cNvSpPr>
          <p:nvPr>
            <p:ph type="body" idx="1"/>
          </p:nvPr>
        </p:nvSpPr>
        <p:spPr>
          <a:xfrm>
            <a:off x="533400" y="971550"/>
            <a:ext cx="8001000" cy="3829050"/>
          </a:xfrm>
        </p:spPr>
        <p:txBody>
          <a:bodyPr/>
          <a:lstStyle/>
          <a:p>
            <a:r>
              <a:rPr lang="en-US" dirty="0">
                <a:solidFill>
                  <a:srgbClr val="0066FF"/>
                </a:solidFill>
              </a:rPr>
              <a:t>Idea:</a:t>
            </a:r>
            <a:r>
              <a:rPr lang="en-US" dirty="0"/>
              <a:t> avoid expanding paths that are already expensive</a:t>
            </a:r>
          </a:p>
          <a:p>
            <a:pPr>
              <a:buFontTx/>
              <a:buNone/>
            </a:pPr>
            <a:endParaRPr lang="en-US" dirty="0"/>
          </a:p>
          <a:p>
            <a:pPr>
              <a:buFontTx/>
              <a:buNone/>
            </a:pPr>
            <a:r>
              <a:rPr lang="en-US" dirty="0"/>
              <a:t>	evaluation function: </a:t>
            </a:r>
            <a:r>
              <a:rPr lang="en-US" i="1" dirty="0"/>
              <a:t>f(n) = g(n) + h(n)</a:t>
            </a:r>
            <a:r>
              <a:rPr lang="en-US" dirty="0"/>
              <a:t>	with:</a:t>
            </a:r>
          </a:p>
          <a:p>
            <a:pPr>
              <a:buFontTx/>
              <a:buNone/>
            </a:pPr>
            <a:r>
              <a:rPr lang="en-US" dirty="0"/>
              <a:t>		</a:t>
            </a:r>
            <a:r>
              <a:rPr lang="en-US" i="1" dirty="0"/>
              <a:t>g(n)</a:t>
            </a:r>
            <a:r>
              <a:rPr lang="en-US" dirty="0"/>
              <a:t> – “</a:t>
            </a:r>
            <a:r>
              <a:rPr lang="en-US" b="1" dirty="0">
                <a:solidFill>
                  <a:srgbClr val="FF0000"/>
                </a:solidFill>
              </a:rPr>
              <a:t>past cost</a:t>
            </a:r>
            <a:r>
              <a:rPr lang="en-US" dirty="0"/>
              <a:t>” so far to reach now </a:t>
            </a:r>
            <a:r>
              <a:rPr lang="en-US" i="1" dirty="0"/>
              <a:t>n</a:t>
            </a:r>
          </a:p>
          <a:p>
            <a:pPr>
              <a:buFontTx/>
              <a:buNone/>
            </a:pPr>
            <a:r>
              <a:rPr lang="en-US" dirty="0"/>
              <a:t>		</a:t>
            </a:r>
            <a:r>
              <a:rPr lang="en-US" i="1" dirty="0"/>
              <a:t>h(n)</a:t>
            </a:r>
            <a:r>
              <a:rPr lang="en-US" dirty="0"/>
              <a:t> – “</a:t>
            </a:r>
            <a:r>
              <a:rPr lang="en-US" b="1" dirty="0">
                <a:solidFill>
                  <a:srgbClr val="FF0000"/>
                </a:solidFill>
              </a:rPr>
              <a:t>estimated future cost</a:t>
            </a:r>
            <a:r>
              <a:rPr lang="en-US" dirty="0"/>
              <a:t>” from </a:t>
            </a:r>
            <a:r>
              <a:rPr lang="en-US" i="1" dirty="0"/>
              <a:t>n</a:t>
            </a:r>
            <a:r>
              <a:rPr lang="en-US" dirty="0"/>
              <a:t> to the goal</a:t>
            </a:r>
            <a:endParaRPr lang="en-US" i="1" dirty="0"/>
          </a:p>
          <a:p>
            <a:pPr>
              <a:buFontTx/>
              <a:buNone/>
            </a:pPr>
            <a:r>
              <a:rPr lang="en-US" dirty="0"/>
              <a:t>		</a:t>
            </a:r>
            <a:r>
              <a:rPr lang="en-US" i="1" dirty="0"/>
              <a:t>f(n)</a:t>
            </a:r>
            <a:r>
              <a:rPr lang="en-US" dirty="0"/>
              <a:t> – estimated total cost of path through </a:t>
            </a:r>
            <a:r>
              <a:rPr lang="en-US" i="1" dirty="0"/>
              <a:t>n</a:t>
            </a:r>
            <a:r>
              <a:rPr lang="en-US" dirty="0"/>
              <a:t> to goal</a:t>
            </a:r>
          </a:p>
          <a:p>
            <a:endParaRPr lang="en-US" dirty="0"/>
          </a:p>
          <a:p>
            <a:r>
              <a:rPr lang="en-US" dirty="0"/>
              <a:t>A* search uses an </a:t>
            </a:r>
            <a:r>
              <a:rPr lang="en-US" dirty="0">
                <a:solidFill>
                  <a:schemeClr val="hlink"/>
                </a:solidFill>
              </a:rPr>
              <a:t>admissible</a:t>
            </a:r>
            <a:r>
              <a:rPr lang="en-US" dirty="0"/>
              <a:t> heuristic, that is, “never over-estimate the future”!</a:t>
            </a:r>
          </a:p>
          <a:p>
            <a:pPr>
              <a:buFontTx/>
              <a:buNone/>
            </a:pPr>
            <a:r>
              <a:rPr lang="en-US" dirty="0"/>
              <a:t>		</a:t>
            </a:r>
            <a:r>
              <a:rPr lang="en-US" i="1" dirty="0"/>
              <a:t>h(n) </a:t>
            </a:r>
            <a:r>
              <a:rPr lang="en-US" i="1" dirty="0">
                <a:sym typeface="Symbol" charset="2"/>
              </a:rPr>
              <a:t> h*(n)</a:t>
            </a:r>
            <a:r>
              <a:rPr lang="en-US" dirty="0">
                <a:sym typeface="Symbol" charset="2"/>
              </a:rPr>
              <a:t> where </a:t>
            </a:r>
            <a:r>
              <a:rPr lang="en-US" i="1" dirty="0">
                <a:sym typeface="Symbol" charset="2"/>
              </a:rPr>
              <a:t>h*(n)</a:t>
            </a:r>
            <a:r>
              <a:rPr lang="en-US" dirty="0">
                <a:sym typeface="Symbol" charset="2"/>
              </a:rPr>
              <a:t> is the </a:t>
            </a:r>
            <a:r>
              <a:rPr lang="en-US" dirty="0">
                <a:solidFill>
                  <a:schemeClr val="hlink"/>
                </a:solidFill>
                <a:sym typeface="Symbol" charset="2"/>
              </a:rPr>
              <a:t>true</a:t>
            </a:r>
            <a:r>
              <a:rPr lang="en-US" dirty="0">
                <a:sym typeface="Symbol" charset="2"/>
              </a:rPr>
              <a:t> cost from </a:t>
            </a:r>
            <a:r>
              <a:rPr lang="en-US" i="1" dirty="0">
                <a:sym typeface="Symbol" charset="2"/>
              </a:rPr>
              <a:t>n</a:t>
            </a:r>
            <a:endParaRPr lang="en-US" dirty="0"/>
          </a:p>
          <a:p>
            <a:pPr>
              <a:buFontTx/>
              <a:buNone/>
            </a:pPr>
            <a:r>
              <a:rPr lang="en-US" dirty="0"/>
              <a:t>	For example: the GPS distance </a:t>
            </a:r>
            <a:r>
              <a:rPr lang="en-US" i="1" dirty="0" err="1"/>
              <a:t>h</a:t>
            </a:r>
            <a:r>
              <a:rPr lang="en-US" i="1" baseline="-25000" dirty="0" err="1"/>
              <a:t>SLD</a:t>
            </a:r>
            <a:r>
              <a:rPr lang="en-US" i="1" dirty="0"/>
              <a:t>(n)</a:t>
            </a:r>
            <a:r>
              <a:rPr lang="en-US" dirty="0"/>
              <a:t> never overestimates the actual road distance</a:t>
            </a:r>
          </a:p>
          <a:p>
            <a:pPr>
              <a:buFontTx/>
              <a:buNone/>
            </a:pPr>
            <a:endParaRPr lang="en-US" dirty="0"/>
          </a:p>
          <a:p>
            <a:r>
              <a:rPr lang="en-US" dirty="0">
                <a:solidFill>
                  <a:srgbClr val="0066FF"/>
                </a:solidFill>
              </a:rPr>
              <a:t>Theorem:</a:t>
            </a:r>
            <a:r>
              <a:rPr lang="en-US" dirty="0"/>
              <a:t> A* search is optimal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p>
            <a:r>
              <a:rPr lang="en-US" dirty="0"/>
              <a:t>CS 561,  Session 4</a:t>
            </a:r>
          </a:p>
        </p:txBody>
      </p:sp>
      <p:sp>
        <p:nvSpPr>
          <p:cNvPr id="36867" name="Slide Number Placeholder 5"/>
          <p:cNvSpPr>
            <a:spLocks noGrp="1"/>
          </p:cNvSpPr>
          <p:nvPr>
            <p:ph type="sldNum" sz="quarter" idx="12"/>
          </p:nvPr>
        </p:nvSpPr>
        <p:spPr>
          <a:noFill/>
        </p:spPr>
        <p:txBody>
          <a:bodyPr/>
          <a:lstStyle/>
          <a:p>
            <a:fld id="{8BD0E83A-741F-9A40-9F24-33248787C083}" type="slidenum">
              <a:rPr lang="en-US" smtClean="0"/>
              <a:pPr/>
              <a:t>13</a:t>
            </a:fld>
            <a:endParaRPr lang="en-US"/>
          </a:p>
        </p:txBody>
      </p:sp>
      <p:sp>
        <p:nvSpPr>
          <p:cNvPr id="36868" name="Rectangle 2"/>
          <p:cNvSpPr>
            <a:spLocks noGrp="1" noChangeArrowheads="1"/>
          </p:cNvSpPr>
          <p:nvPr>
            <p:ph type="title"/>
          </p:nvPr>
        </p:nvSpPr>
        <p:spPr/>
        <p:txBody>
          <a:bodyPr/>
          <a:lstStyle/>
          <a:p>
            <a:r>
              <a:rPr lang="en-US"/>
              <a:t>A* search</a:t>
            </a:r>
          </a:p>
        </p:txBody>
      </p:sp>
      <p:sp>
        <p:nvSpPr>
          <p:cNvPr id="36869" name="Rectangle 3"/>
          <p:cNvSpPr>
            <a:spLocks noGrp="1" noChangeArrowheads="1"/>
          </p:cNvSpPr>
          <p:nvPr>
            <p:ph type="body" idx="1"/>
          </p:nvPr>
        </p:nvSpPr>
        <p:spPr>
          <a:xfrm>
            <a:off x="533400" y="971550"/>
            <a:ext cx="8001000" cy="3829050"/>
          </a:xfrm>
        </p:spPr>
        <p:txBody>
          <a:bodyPr/>
          <a:lstStyle/>
          <a:p>
            <a:r>
              <a:rPr lang="en-US" dirty="0"/>
              <a:t>A* search uses an </a:t>
            </a:r>
            <a:r>
              <a:rPr lang="en-US" dirty="0">
                <a:solidFill>
                  <a:srgbClr val="FF0000"/>
                </a:solidFill>
              </a:rPr>
              <a:t>admissible</a:t>
            </a:r>
            <a:r>
              <a:rPr lang="en-US" dirty="0"/>
              <a:t> heuristic, that is,</a:t>
            </a:r>
          </a:p>
          <a:p>
            <a:pPr>
              <a:buFontTx/>
              <a:buNone/>
            </a:pPr>
            <a:r>
              <a:rPr lang="en-US" dirty="0"/>
              <a:t>		</a:t>
            </a:r>
            <a:r>
              <a:rPr lang="en-US" i="1" dirty="0"/>
              <a:t>h(n) </a:t>
            </a:r>
            <a:r>
              <a:rPr lang="en-US" i="1" dirty="0">
                <a:sym typeface="Symbol" charset="2"/>
              </a:rPr>
              <a:t> h*(n)</a:t>
            </a:r>
            <a:r>
              <a:rPr lang="en-US" dirty="0">
                <a:sym typeface="Symbol" charset="2"/>
              </a:rPr>
              <a:t> where </a:t>
            </a:r>
            <a:r>
              <a:rPr lang="en-US" i="1" dirty="0">
                <a:sym typeface="Symbol" charset="2"/>
              </a:rPr>
              <a:t>h*(n)</a:t>
            </a:r>
            <a:r>
              <a:rPr lang="en-US" dirty="0">
                <a:sym typeface="Symbol" charset="2"/>
              </a:rPr>
              <a:t> is the </a:t>
            </a:r>
            <a:r>
              <a:rPr lang="en-US" dirty="0">
                <a:solidFill>
                  <a:schemeClr val="hlink"/>
                </a:solidFill>
                <a:sym typeface="Symbol" charset="2"/>
              </a:rPr>
              <a:t>true</a:t>
            </a:r>
            <a:r>
              <a:rPr lang="en-US" dirty="0">
                <a:sym typeface="Symbol" charset="2"/>
              </a:rPr>
              <a:t> “future” cost from </a:t>
            </a:r>
            <a:r>
              <a:rPr lang="en-US" i="1" dirty="0">
                <a:sym typeface="Symbol" charset="2"/>
              </a:rPr>
              <a:t>n </a:t>
            </a:r>
            <a:r>
              <a:rPr lang="en-US" dirty="0">
                <a:sym typeface="Symbol" charset="2"/>
              </a:rPr>
              <a:t>to a goal</a:t>
            </a:r>
            <a:endParaRPr lang="en-US" dirty="0"/>
          </a:p>
          <a:p>
            <a:pPr>
              <a:buFontTx/>
              <a:buNone/>
            </a:pPr>
            <a:endParaRPr lang="en-US" dirty="0"/>
          </a:p>
          <a:p>
            <a:r>
              <a:rPr lang="en-US" dirty="0">
                <a:solidFill>
                  <a:srgbClr val="0066FF"/>
                </a:solidFill>
              </a:rPr>
              <a:t>Theorem:</a:t>
            </a:r>
            <a:r>
              <a:rPr lang="en-US" dirty="0"/>
              <a:t> A* search is optimal</a:t>
            </a:r>
          </a:p>
          <a:p>
            <a:endParaRPr lang="en-US" dirty="0"/>
          </a:p>
          <a:p>
            <a:endParaRPr lang="en-US" dirty="0"/>
          </a:p>
          <a:p>
            <a:r>
              <a:rPr lang="en-US" dirty="0"/>
              <a:t>Note: A* is also optimal if the heuristic is </a:t>
            </a:r>
            <a:r>
              <a:rPr lang="en-US" dirty="0">
                <a:solidFill>
                  <a:srgbClr val="FF0000"/>
                </a:solidFill>
              </a:rPr>
              <a:t>consistent</a:t>
            </a:r>
            <a:r>
              <a:rPr lang="en-US" dirty="0"/>
              <a:t>, i.e.,</a:t>
            </a:r>
          </a:p>
          <a:p>
            <a:endParaRPr lang="en-US" dirty="0"/>
          </a:p>
          <a:p>
            <a:endParaRPr lang="en-US" dirty="0"/>
          </a:p>
          <a:p>
            <a:endParaRPr lang="en-US" dirty="0"/>
          </a:p>
          <a:p>
            <a:endParaRPr lang="en-US" dirty="0"/>
          </a:p>
          <a:p>
            <a:endParaRPr lang="en-US" dirty="0"/>
          </a:p>
          <a:p>
            <a:r>
              <a:rPr lang="en-US" dirty="0"/>
              <a:t>(a consistent heuristic is admissible (by induction), but the converse is not always true)</a:t>
            </a:r>
          </a:p>
          <a:p>
            <a:endParaRPr lang="en-US" dirty="0"/>
          </a:p>
          <a:p>
            <a:pPr marL="0" indent="0">
              <a:buNone/>
            </a:pPr>
            <a:endParaRPr lang="en-US" dirty="0"/>
          </a:p>
        </p:txBody>
      </p:sp>
      <p:pic>
        <p:nvPicPr>
          <p:cNvPr id="3" name="Picture 2">
            <a:extLst>
              <a:ext uri="{FF2B5EF4-FFF2-40B4-BE49-F238E27FC236}">
                <a16:creationId xmlns:a16="http://schemas.microsoft.com/office/drawing/2014/main" id="{8BB4758E-0555-E842-85CF-74C771C13EA0}"/>
              </a:ext>
            </a:extLst>
          </p:cNvPr>
          <p:cNvPicPr>
            <a:picLocks noChangeAspect="1"/>
          </p:cNvPicPr>
          <p:nvPr/>
        </p:nvPicPr>
        <p:blipFill>
          <a:blip r:embed="rId2"/>
          <a:stretch>
            <a:fillRect/>
          </a:stretch>
        </p:blipFill>
        <p:spPr>
          <a:xfrm>
            <a:off x="1845610" y="2973946"/>
            <a:ext cx="3412190" cy="817004"/>
          </a:xfrm>
          <a:prstGeom prst="rect">
            <a:avLst/>
          </a:prstGeom>
        </p:spPr>
      </p:pic>
      <p:sp>
        <p:nvSpPr>
          <p:cNvPr id="4" name="TextBox 3">
            <a:extLst>
              <a:ext uri="{FF2B5EF4-FFF2-40B4-BE49-F238E27FC236}">
                <a16:creationId xmlns:a16="http://schemas.microsoft.com/office/drawing/2014/main" id="{32B95AB7-4583-A640-9537-69FA090B5EE4}"/>
              </a:ext>
            </a:extLst>
          </p:cNvPr>
          <p:cNvSpPr txBox="1"/>
          <p:nvPr/>
        </p:nvSpPr>
        <p:spPr>
          <a:xfrm>
            <a:off x="3679318" y="3530982"/>
            <a:ext cx="999825" cy="461665"/>
          </a:xfrm>
          <a:prstGeom prst="rect">
            <a:avLst/>
          </a:prstGeom>
          <a:noFill/>
        </p:spPr>
        <p:txBody>
          <a:bodyPr wrap="none" rtlCol="0">
            <a:spAutoFit/>
          </a:bodyPr>
          <a:lstStyle/>
          <a:p>
            <a:r>
              <a:rPr lang="en-US" sz="1200" dirty="0">
                <a:solidFill>
                  <a:schemeClr val="accent6">
                    <a:lumMod val="75000"/>
                  </a:schemeClr>
                </a:solidFill>
                <a:latin typeface="+mn-lt"/>
              </a:rPr>
              <a:t>Actual cost</a:t>
            </a:r>
          </a:p>
          <a:p>
            <a:r>
              <a:rPr lang="en-US" sz="1200" dirty="0">
                <a:solidFill>
                  <a:schemeClr val="accent6">
                    <a:lumMod val="75000"/>
                  </a:schemeClr>
                </a:solidFill>
                <a:latin typeface="+mn-lt"/>
              </a:rPr>
              <a:t>From N to P</a:t>
            </a:r>
          </a:p>
        </p:txBody>
      </p:sp>
      <p:cxnSp>
        <p:nvCxnSpPr>
          <p:cNvPr id="8" name="Straight Arrow Connector 7">
            <a:extLst>
              <a:ext uri="{FF2B5EF4-FFF2-40B4-BE49-F238E27FC236}">
                <a16:creationId xmlns:a16="http://schemas.microsoft.com/office/drawing/2014/main" id="{92AC2B74-355E-D545-8850-43EB911C51A5}"/>
              </a:ext>
            </a:extLst>
          </p:cNvPr>
          <p:cNvCxnSpPr>
            <a:cxnSpLocks/>
          </p:cNvCxnSpPr>
          <p:nvPr/>
        </p:nvCxnSpPr>
        <p:spPr bwMode="auto">
          <a:xfrm flipH="1" flipV="1">
            <a:off x="3449385" y="3333750"/>
            <a:ext cx="295274" cy="2942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 name="Oval 4">
            <a:extLst>
              <a:ext uri="{FF2B5EF4-FFF2-40B4-BE49-F238E27FC236}">
                <a16:creationId xmlns:a16="http://schemas.microsoft.com/office/drawing/2014/main" id="{752346B9-324D-4B41-B85B-B65EC74BF899}"/>
              </a:ext>
            </a:extLst>
          </p:cNvPr>
          <p:cNvSpPr/>
          <p:nvPr/>
        </p:nvSpPr>
        <p:spPr bwMode="auto">
          <a:xfrm>
            <a:off x="6993590" y="2886075"/>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charset="0"/>
              </a:rPr>
              <a:t>N</a:t>
            </a:r>
          </a:p>
        </p:txBody>
      </p:sp>
      <p:sp>
        <p:nvSpPr>
          <p:cNvPr id="11" name="Oval 10">
            <a:extLst>
              <a:ext uri="{FF2B5EF4-FFF2-40B4-BE49-F238E27FC236}">
                <a16:creationId xmlns:a16="http://schemas.microsoft.com/office/drawing/2014/main" id="{7CD62030-F672-2345-8DFB-E32DA90AC519}"/>
              </a:ext>
            </a:extLst>
          </p:cNvPr>
          <p:cNvSpPr/>
          <p:nvPr/>
        </p:nvSpPr>
        <p:spPr bwMode="auto">
          <a:xfrm>
            <a:off x="8091139" y="219075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charset="0"/>
              </a:rPr>
              <a:t>G</a:t>
            </a:r>
          </a:p>
        </p:txBody>
      </p:sp>
      <p:sp>
        <p:nvSpPr>
          <p:cNvPr id="12" name="Oval 11">
            <a:extLst>
              <a:ext uri="{FF2B5EF4-FFF2-40B4-BE49-F238E27FC236}">
                <a16:creationId xmlns:a16="http://schemas.microsoft.com/office/drawing/2014/main" id="{BB728C38-B42C-D548-B4CA-83D9F8F74247}"/>
              </a:ext>
            </a:extLst>
          </p:cNvPr>
          <p:cNvSpPr/>
          <p:nvPr/>
        </p:nvSpPr>
        <p:spPr bwMode="auto">
          <a:xfrm>
            <a:off x="7010400" y="219075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charset="0"/>
              </a:rPr>
              <a:t>P</a:t>
            </a:r>
          </a:p>
        </p:txBody>
      </p:sp>
      <p:cxnSp>
        <p:nvCxnSpPr>
          <p:cNvPr id="7" name="Straight Arrow Connector 6">
            <a:extLst>
              <a:ext uri="{FF2B5EF4-FFF2-40B4-BE49-F238E27FC236}">
                <a16:creationId xmlns:a16="http://schemas.microsoft.com/office/drawing/2014/main" id="{FE37A980-0738-0F4F-AB84-C9B357785D71}"/>
              </a:ext>
            </a:extLst>
          </p:cNvPr>
          <p:cNvCxnSpPr>
            <a:cxnSpLocks/>
            <a:stCxn id="5" idx="0"/>
            <a:endCxn id="12" idx="4"/>
          </p:cNvCxnSpPr>
          <p:nvPr/>
        </p:nvCxnSpPr>
        <p:spPr bwMode="auto">
          <a:xfrm flipV="1">
            <a:off x="7145990" y="2495550"/>
            <a:ext cx="16810" cy="3905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8F478BA3-DCA3-9246-BF8E-0432BEA48A23}"/>
              </a:ext>
            </a:extLst>
          </p:cNvPr>
          <p:cNvCxnSpPr>
            <a:cxnSpLocks/>
            <a:endCxn id="11" idx="2"/>
          </p:cNvCxnSpPr>
          <p:nvPr/>
        </p:nvCxnSpPr>
        <p:spPr bwMode="auto">
          <a:xfrm flipV="1">
            <a:off x="7298390" y="2343150"/>
            <a:ext cx="792749" cy="6953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413CB7EF-6763-C743-B377-8FA1197EA27E}"/>
              </a:ext>
            </a:extLst>
          </p:cNvPr>
          <p:cNvCxnSpPr>
            <a:cxnSpLocks/>
            <a:endCxn id="11" idx="2"/>
          </p:cNvCxnSpPr>
          <p:nvPr/>
        </p:nvCxnSpPr>
        <p:spPr bwMode="auto">
          <a:xfrm>
            <a:off x="7315200" y="2333624"/>
            <a:ext cx="775939" cy="952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77A22EF2-3FA2-1640-8FF5-0C7383037BE0}"/>
              </a:ext>
            </a:extLst>
          </p:cNvPr>
          <p:cNvSpPr txBox="1"/>
          <p:nvPr/>
        </p:nvSpPr>
        <p:spPr>
          <a:xfrm>
            <a:off x="6380943" y="3243948"/>
            <a:ext cx="2627642" cy="461665"/>
          </a:xfrm>
          <a:prstGeom prst="rect">
            <a:avLst/>
          </a:prstGeom>
          <a:solidFill>
            <a:srgbClr val="FFC000"/>
          </a:solidFill>
        </p:spPr>
        <p:txBody>
          <a:bodyPr wrap="none" rtlCol="0">
            <a:spAutoFit/>
          </a:bodyPr>
          <a:lstStyle/>
          <a:p>
            <a:r>
              <a:rPr lang="en-US" sz="1200" dirty="0"/>
              <a:t>Consistent:</a:t>
            </a:r>
          </a:p>
          <a:p>
            <a:r>
              <a:rPr lang="en-US" sz="1200" dirty="0"/>
              <a:t>One step is never worse than two steps!</a:t>
            </a:r>
          </a:p>
        </p:txBody>
      </p:sp>
      <p:sp>
        <p:nvSpPr>
          <p:cNvPr id="23" name="TextBox 22">
            <a:extLst>
              <a:ext uri="{FF2B5EF4-FFF2-40B4-BE49-F238E27FC236}">
                <a16:creationId xmlns:a16="http://schemas.microsoft.com/office/drawing/2014/main" id="{7D7629C0-A1B9-AE4E-8675-C220C26B883B}"/>
              </a:ext>
            </a:extLst>
          </p:cNvPr>
          <p:cNvSpPr txBox="1"/>
          <p:nvPr/>
        </p:nvSpPr>
        <p:spPr>
          <a:xfrm>
            <a:off x="6001379" y="504928"/>
            <a:ext cx="2360070" cy="461665"/>
          </a:xfrm>
          <a:prstGeom prst="rect">
            <a:avLst/>
          </a:prstGeom>
          <a:solidFill>
            <a:srgbClr val="FFC000"/>
          </a:solidFill>
        </p:spPr>
        <p:txBody>
          <a:bodyPr wrap="none" rtlCol="0">
            <a:spAutoFit/>
          </a:bodyPr>
          <a:lstStyle/>
          <a:p>
            <a:r>
              <a:rPr lang="en-US" sz="1200" dirty="0"/>
              <a:t>Admissible:</a:t>
            </a:r>
          </a:p>
          <a:p>
            <a:r>
              <a:rPr lang="en-US" sz="1200" dirty="0"/>
              <a:t>Never over-estimate the future cost</a:t>
            </a:r>
          </a:p>
        </p:txBody>
      </p:sp>
    </p:spTree>
    <p:extLst>
      <p:ext uri="{BB962C8B-B14F-4D97-AF65-F5344CB8AC3E}">
        <p14:creationId xmlns:p14="http://schemas.microsoft.com/office/powerpoint/2010/main" val="784638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2"/>
          <p:cNvSpPr>
            <a:spLocks noGrp="1"/>
          </p:cNvSpPr>
          <p:nvPr>
            <p:ph type="ftr" sz="quarter" idx="11"/>
          </p:nvPr>
        </p:nvSpPr>
        <p:spPr>
          <a:noFill/>
        </p:spPr>
        <p:txBody>
          <a:bodyPr/>
          <a:lstStyle/>
          <a:p>
            <a:r>
              <a:rPr lang="en-US" dirty="0"/>
              <a:t>CS 561,  Session 4</a:t>
            </a:r>
          </a:p>
        </p:txBody>
      </p:sp>
      <p:sp>
        <p:nvSpPr>
          <p:cNvPr id="37891" name="Slide Number Placeholder 3"/>
          <p:cNvSpPr>
            <a:spLocks noGrp="1"/>
          </p:cNvSpPr>
          <p:nvPr>
            <p:ph type="sldNum" sz="quarter" idx="12"/>
          </p:nvPr>
        </p:nvSpPr>
        <p:spPr>
          <a:noFill/>
        </p:spPr>
        <p:txBody>
          <a:bodyPr/>
          <a:lstStyle/>
          <a:p>
            <a:fld id="{198F84C4-BF1B-A348-B09A-233EEA9CE93A}" type="slidenum">
              <a:rPr lang="en-US" smtClean="0"/>
              <a:pPr/>
              <a:t>14</a:t>
            </a:fld>
            <a:endParaRPr lang="en-US"/>
          </a:p>
        </p:txBody>
      </p:sp>
      <p:pic>
        <p:nvPicPr>
          <p:cNvPr id="37892"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2"/>
          <p:cNvSpPr>
            <a:spLocks noGrp="1"/>
          </p:cNvSpPr>
          <p:nvPr>
            <p:ph type="ftr" sz="quarter" idx="11"/>
          </p:nvPr>
        </p:nvSpPr>
        <p:spPr>
          <a:noFill/>
        </p:spPr>
        <p:txBody>
          <a:bodyPr/>
          <a:lstStyle/>
          <a:p>
            <a:r>
              <a:rPr lang="en-US" dirty="0"/>
              <a:t>CS 561,  Session 4</a:t>
            </a:r>
          </a:p>
        </p:txBody>
      </p:sp>
      <p:sp>
        <p:nvSpPr>
          <p:cNvPr id="38915" name="Slide Number Placeholder 3"/>
          <p:cNvSpPr>
            <a:spLocks noGrp="1"/>
          </p:cNvSpPr>
          <p:nvPr>
            <p:ph type="sldNum" sz="quarter" idx="12"/>
          </p:nvPr>
        </p:nvSpPr>
        <p:spPr>
          <a:noFill/>
        </p:spPr>
        <p:txBody>
          <a:bodyPr/>
          <a:lstStyle/>
          <a:p>
            <a:fld id="{275B4B03-718C-F746-9192-F7638FBEA0BD}" type="slidenum">
              <a:rPr lang="en-US" smtClean="0"/>
              <a:pPr/>
              <a:t>15</a:t>
            </a:fld>
            <a:endParaRPr lang="en-US"/>
          </a:p>
        </p:txBody>
      </p:sp>
      <p:pic>
        <p:nvPicPr>
          <p:cNvPr id="38916"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2"/>
          <p:cNvSpPr>
            <a:spLocks noGrp="1"/>
          </p:cNvSpPr>
          <p:nvPr>
            <p:ph type="ftr" sz="quarter" idx="11"/>
          </p:nvPr>
        </p:nvSpPr>
        <p:spPr>
          <a:noFill/>
        </p:spPr>
        <p:txBody>
          <a:bodyPr/>
          <a:lstStyle/>
          <a:p>
            <a:r>
              <a:rPr lang="en-US" dirty="0"/>
              <a:t>CS 561,  Session 4</a:t>
            </a:r>
          </a:p>
        </p:txBody>
      </p:sp>
      <p:sp>
        <p:nvSpPr>
          <p:cNvPr id="39939" name="Slide Number Placeholder 3"/>
          <p:cNvSpPr>
            <a:spLocks noGrp="1"/>
          </p:cNvSpPr>
          <p:nvPr>
            <p:ph type="sldNum" sz="quarter" idx="12"/>
          </p:nvPr>
        </p:nvSpPr>
        <p:spPr>
          <a:noFill/>
        </p:spPr>
        <p:txBody>
          <a:bodyPr/>
          <a:lstStyle/>
          <a:p>
            <a:fld id="{E4BE75BF-59DE-774D-9576-9FD1487F2F34}" type="slidenum">
              <a:rPr lang="en-US" smtClean="0"/>
              <a:pPr/>
              <a:t>16</a:t>
            </a:fld>
            <a:endParaRPr lang="en-US"/>
          </a:p>
        </p:txBody>
      </p:sp>
      <p:pic>
        <p:nvPicPr>
          <p:cNvPr id="39940"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2"/>
          <p:cNvSpPr>
            <a:spLocks noGrp="1"/>
          </p:cNvSpPr>
          <p:nvPr>
            <p:ph type="ftr" sz="quarter" idx="11"/>
          </p:nvPr>
        </p:nvSpPr>
        <p:spPr>
          <a:noFill/>
        </p:spPr>
        <p:txBody>
          <a:bodyPr/>
          <a:lstStyle/>
          <a:p>
            <a:r>
              <a:rPr lang="en-US" dirty="0"/>
              <a:t>CS 561,  Session 4</a:t>
            </a:r>
          </a:p>
        </p:txBody>
      </p:sp>
      <p:sp>
        <p:nvSpPr>
          <p:cNvPr id="40963" name="Slide Number Placeholder 3"/>
          <p:cNvSpPr>
            <a:spLocks noGrp="1"/>
          </p:cNvSpPr>
          <p:nvPr>
            <p:ph type="sldNum" sz="quarter" idx="12"/>
          </p:nvPr>
        </p:nvSpPr>
        <p:spPr>
          <a:noFill/>
        </p:spPr>
        <p:txBody>
          <a:bodyPr/>
          <a:lstStyle/>
          <a:p>
            <a:fld id="{A406B95B-E796-1441-927F-DB88DE1F2C72}" type="slidenum">
              <a:rPr lang="en-US" smtClean="0"/>
              <a:pPr/>
              <a:t>17</a:t>
            </a:fld>
            <a:endParaRPr lang="en-US"/>
          </a:p>
        </p:txBody>
      </p:sp>
      <p:pic>
        <p:nvPicPr>
          <p:cNvPr id="40964"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2"/>
          <p:cNvSpPr>
            <a:spLocks noGrp="1"/>
          </p:cNvSpPr>
          <p:nvPr>
            <p:ph type="ftr" sz="quarter" idx="11"/>
          </p:nvPr>
        </p:nvSpPr>
        <p:spPr>
          <a:noFill/>
        </p:spPr>
        <p:txBody>
          <a:bodyPr/>
          <a:lstStyle/>
          <a:p>
            <a:r>
              <a:rPr lang="en-US" dirty="0"/>
              <a:t>CS 561,  Session 4</a:t>
            </a:r>
          </a:p>
        </p:txBody>
      </p:sp>
      <p:sp>
        <p:nvSpPr>
          <p:cNvPr id="41987" name="Slide Number Placeholder 3"/>
          <p:cNvSpPr>
            <a:spLocks noGrp="1"/>
          </p:cNvSpPr>
          <p:nvPr>
            <p:ph type="sldNum" sz="quarter" idx="12"/>
          </p:nvPr>
        </p:nvSpPr>
        <p:spPr>
          <a:noFill/>
        </p:spPr>
        <p:txBody>
          <a:bodyPr/>
          <a:lstStyle/>
          <a:p>
            <a:fld id="{60A6A16E-9FD1-134B-AD04-3946E933CE54}" type="slidenum">
              <a:rPr lang="en-US" smtClean="0"/>
              <a:pPr/>
              <a:t>18</a:t>
            </a:fld>
            <a:endParaRPr lang="en-US"/>
          </a:p>
        </p:txBody>
      </p:sp>
      <p:pic>
        <p:nvPicPr>
          <p:cNvPr id="41988"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2"/>
          <p:cNvSpPr>
            <a:spLocks noGrp="1"/>
          </p:cNvSpPr>
          <p:nvPr>
            <p:ph type="ftr" sz="quarter" idx="11"/>
          </p:nvPr>
        </p:nvSpPr>
        <p:spPr>
          <a:noFill/>
        </p:spPr>
        <p:txBody>
          <a:bodyPr/>
          <a:lstStyle/>
          <a:p>
            <a:r>
              <a:rPr lang="en-US" dirty="0"/>
              <a:t>CS 561,  Session 4</a:t>
            </a:r>
          </a:p>
        </p:txBody>
      </p:sp>
      <p:sp>
        <p:nvSpPr>
          <p:cNvPr id="43011" name="Slide Number Placeholder 3"/>
          <p:cNvSpPr>
            <a:spLocks noGrp="1"/>
          </p:cNvSpPr>
          <p:nvPr>
            <p:ph type="sldNum" sz="quarter" idx="12"/>
          </p:nvPr>
        </p:nvSpPr>
        <p:spPr>
          <a:noFill/>
        </p:spPr>
        <p:txBody>
          <a:bodyPr/>
          <a:lstStyle/>
          <a:p>
            <a:fld id="{A96AB59F-151A-4C40-B458-D70942157A4C}" type="slidenum">
              <a:rPr lang="en-US" smtClean="0"/>
              <a:pPr/>
              <a:t>19</a:t>
            </a:fld>
            <a:endParaRPr lang="en-US"/>
          </a:p>
        </p:txBody>
      </p:sp>
      <p:pic>
        <p:nvPicPr>
          <p:cNvPr id="43012"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a:spLocks noGrp="1"/>
          </p:cNvSpPr>
          <p:nvPr>
            <p:ph type="ftr" sz="quarter" idx="11"/>
          </p:nvPr>
        </p:nvSpPr>
        <p:spPr>
          <a:noFill/>
        </p:spPr>
        <p:txBody>
          <a:bodyPr/>
          <a:lstStyle/>
          <a:p>
            <a:r>
              <a:rPr lang="en-US" dirty="0"/>
              <a:t>CS 561,  Session 4</a:t>
            </a:r>
          </a:p>
        </p:txBody>
      </p:sp>
      <p:sp>
        <p:nvSpPr>
          <p:cNvPr id="26627" name="Slide Number Placeholder 5"/>
          <p:cNvSpPr>
            <a:spLocks noGrp="1"/>
          </p:cNvSpPr>
          <p:nvPr>
            <p:ph type="sldNum" sz="quarter" idx="12"/>
          </p:nvPr>
        </p:nvSpPr>
        <p:spPr>
          <a:noFill/>
        </p:spPr>
        <p:txBody>
          <a:bodyPr/>
          <a:lstStyle/>
          <a:p>
            <a:fld id="{BD334A35-270B-4C45-B7C3-3CBD48E18F10}" type="slidenum">
              <a:rPr lang="en-US" smtClean="0"/>
              <a:pPr/>
              <a:t>2</a:t>
            </a:fld>
            <a:endParaRPr lang="en-US"/>
          </a:p>
        </p:txBody>
      </p:sp>
      <p:sp>
        <p:nvSpPr>
          <p:cNvPr id="26628" name="Rectangle 2"/>
          <p:cNvSpPr>
            <a:spLocks noGrp="1" noChangeArrowheads="1"/>
          </p:cNvSpPr>
          <p:nvPr>
            <p:ph type="title"/>
          </p:nvPr>
        </p:nvSpPr>
        <p:spPr>
          <a:xfrm>
            <a:off x="462776" y="301663"/>
            <a:ext cx="8153400" cy="514350"/>
          </a:xfrm>
        </p:spPr>
        <p:txBody>
          <a:bodyPr/>
          <a:lstStyle/>
          <a:p>
            <a:r>
              <a:rPr lang="en-US" sz="2400" dirty="0"/>
              <a:t>Outline</a:t>
            </a:r>
            <a:endParaRPr lang="en-US" dirty="0"/>
          </a:p>
        </p:txBody>
      </p:sp>
      <p:sp>
        <p:nvSpPr>
          <p:cNvPr id="26629" name="Rectangle 3"/>
          <p:cNvSpPr>
            <a:spLocks noGrp="1" noChangeArrowheads="1"/>
          </p:cNvSpPr>
          <p:nvPr>
            <p:ph type="body" idx="1"/>
          </p:nvPr>
        </p:nvSpPr>
        <p:spPr/>
        <p:txBody>
          <a:bodyPr/>
          <a:lstStyle/>
          <a:p>
            <a:pPr>
              <a:buFontTx/>
              <a:buNone/>
            </a:pPr>
            <a:r>
              <a:rPr lang="en-US" sz="1600" b="1" dirty="0"/>
              <a:t>Informed Search</a:t>
            </a:r>
          </a:p>
          <a:p>
            <a:pPr>
              <a:buFontTx/>
              <a:buNone/>
            </a:pPr>
            <a:r>
              <a:rPr lang="en-US" dirty="0"/>
              <a:t>	Use heuristics to guide the search</a:t>
            </a:r>
          </a:p>
          <a:p>
            <a:pPr lvl="1"/>
            <a:r>
              <a:rPr lang="en-US" sz="1350" dirty="0"/>
              <a:t>Best first</a:t>
            </a:r>
          </a:p>
          <a:p>
            <a:pPr lvl="1"/>
            <a:r>
              <a:rPr lang="en-US" sz="1350" dirty="0"/>
              <a:t>A*</a:t>
            </a:r>
          </a:p>
          <a:p>
            <a:pPr lvl="1"/>
            <a:r>
              <a:rPr lang="en-US" sz="1350" dirty="0"/>
              <a:t>Heuristics</a:t>
            </a:r>
          </a:p>
          <a:p>
            <a:pPr marL="342900" lvl="1" indent="0">
              <a:buNone/>
            </a:pPr>
            <a:endParaRPr lang="en-US" sz="1350" dirty="0"/>
          </a:p>
          <a:p>
            <a:pPr marL="42862" indent="0">
              <a:buNone/>
            </a:pPr>
            <a:r>
              <a:rPr lang="en-US" sz="1600" b="1" dirty="0"/>
              <a:t>Function Optimization (</a:t>
            </a:r>
            <a:r>
              <a:rPr lang="en-US" sz="1800" b="1" dirty="0"/>
              <a:t>Informed Search)</a:t>
            </a:r>
            <a:endParaRPr lang="en-US" sz="1600" dirty="0"/>
          </a:p>
          <a:p>
            <a:pPr lvl="1"/>
            <a:r>
              <a:rPr lang="en-US" sz="1350" dirty="0"/>
              <a:t>Hill-climbing</a:t>
            </a:r>
          </a:p>
          <a:p>
            <a:pPr lvl="1"/>
            <a:r>
              <a:rPr lang="en-US" sz="1350" dirty="0"/>
              <a:t>Simulated Annealing</a:t>
            </a:r>
          </a:p>
          <a:p>
            <a:pPr lvl="1"/>
            <a:r>
              <a:rPr lang="en-US" sz="1350" dirty="0"/>
              <a:t>Genetic Algorithms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ooter Placeholder 4"/>
          <p:cNvSpPr>
            <a:spLocks noGrp="1"/>
          </p:cNvSpPr>
          <p:nvPr>
            <p:ph type="ftr" sz="quarter" idx="11"/>
          </p:nvPr>
        </p:nvSpPr>
        <p:spPr>
          <a:noFill/>
        </p:spPr>
        <p:txBody>
          <a:bodyPr/>
          <a:lstStyle/>
          <a:p>
            <a:r>
              <a:rPr lang="en-US" dirty="0"/>
              <a:t>CS 561,  Session 4</a:t>
            </a:r>
          </a:p>
        </p:txBody>
      </p:sp>
      <p:sp>
        <p:nvSpPr>
          <p:cNvPr id="44036" name="Slide Number Placeholder 5"/>
          <p:cNvSpPr>
            <a:spLocks noGrp="1"/>
          </p:cNvSpPr>
          <p:nvPr>
            <p:ph type="sldNum" sz="quarter" idx="12"/>
          </p:nvPr>
        </p:nvSpPr>
        <p:spPr>
          <a:noFill/>
        </p:spPr>
        <p:txBody>
          <a:bodyPr/>
          <a:lstStyle/>
          <a:p>
            <a:fld id="{98E9DD79-9A45-6F43-9F4C-76017F0A92A5}" type="slidenum">
              <a:rPr lang="en-US" smtClean="0"/>
              <a:pPr/>
              <a:t>20</a:t>
            </a:fld>
            <a:endParaRPr lang="en-US"/>
          </a:p>
        </p:txBody>
      </p:sp>
      <p:grpSp>
        <p:nvGrpSpPr>
          <p:cNvPr id="44037" name="Group 7"/>
          <p:cNvGrpSpPr>
            <a:grpSpLocks/>
          </p:cNvGrpSpPr>
          <p:nvPr/>
        </p:nvGrpSpPr>
        <p:grpSpPr bwMode="auto">
          <a:xfrm>
            <a:off x="1714500" y="1600200"/>
            <a:ext cx="5429250" cy="3377804"/>
            <a:chOff x="480" y="1344"/>
            <a:chExt cx="4560" cy="2837"/>
          </a:xfrm>
        </p:grpSpPr>
        <p:graphicFrame>
          <p:nvGraphicFramePr>
            <p:cNvPr id="44034" name="Object 2"/>
            <p:cNvGraphicFramePr>
              <a:graphicFrameLocks noChangeAspect="1"/>
            </p:cNvGraphicFramePr>
            <p:nvPr/>
          </p:nvGraphicFramePr>
          <p:xfrm>
            <a:off x="480" y="1344"/>
            <a:ext cx="4560" cy="2837"/>
          </p:xfrm>
          <a:graphic>
            <a:graphicData uri="http://schemas.openxmlformats.org/presentationml/2006/ole">
              <mc:AlternateContent xmlns:mc="http://schemas.openxmlformats.org/markup-compatibility/2006">
                <mc:Choice xmlns:v="urn:schemas-microsoft-com:vml" Requires="v">
                  <p:oleObj spid="_x0000_s44080" name="Image" r:id="rId4" imgW="9860925" imgH="6137663" progId="">
                    <p:embed/>
                  </p:oleObj>
                </mc:Choice>
                <mc:Fallback>
                  <p:oleObj name="Image" r:id="rId4" imgW="9860925" imgH="6137663"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344"/>
                          <a:ext cx="4560" cy="2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4040" name="Text Box 6"/>
            <p:cNvSpPr txBox="1">
              <a:spLocks noChangeArrowheads="1"/>
            </p:cNvSpPr>
            <p:nvPr/>
          </p:nvSpPr>
          <p:spPr bwMode="auto">
            <a:xfrm>
              <a:off x="1920" y="2544"/>
              <a:ext cx="204" cy="194"/>
            </a:xfrm>
            <a:prstGeom prst="rect">
              <a:avLst/>
            </a:prstGeom>
            <a:noFill/>
            <a:ln w="9525">
              <a:noFill/>
              <a:miter lim="800000"/>
              <a:headEnd/>
              <a:tailEnd/>
            </a:ln>
          </p:spPr>
          <p:txBody>
            <a:bodyPr wrap="none">
              <a:prstTxWarp prst="textNoShape">
                <a:avLst/>
              </a:prstTxWarp>
              <a:spAutoFit/>
            </a:bodyPr>
            <a:lstStyle/>
            <a:p>
              <a:r>
                <a:rPr lang="en-US" sz="900"/>
                <a:t>1</a:t>
              </a:r>
            </a:p>
          </p:txBody>
        </p:sp>
      </p:grpSp>
      <p:sp>
        <p:nvSpPr>
          <p:cNvPr id="44038" name="Rectangle 2"/>
          <p:cNvSpPr>
            <a:spLocks noGrp="1" noChangeArrowheads="1"/>
          </p:cNvSpPr>
          <p:nvPr>
            <p:ph type="title"/>
          </p:nvPr>
        </p:nvSpPr>
        <p:spPr/>
        <p:txBody>
          <a:bodyPr/>
          <a:lstStyle/>
          <a:p>
            <a:r>
              <a:rPr lang="en-US"/>
              <a:t>Optimality of A* (standard proof)</a:t>
            </a:r>
          </a:p>
        </p:txBody>
      </p:sp>
      <p:sp>
        <p:nvSpPr>
          <p:cNvPr id="44039" name="Rectangle 3"/>
          <p:cNvSpPr>
            <a:spLocks noGrp="1" noChangeArrowheads="1"/>
          </p:cNvSpPr>
          <p:nvPr>
            <p:ph type="body" idx="1"/>
          </p:nvPr>
        </p:nvSpPr>
        <p:spPr/>
        <p:txBody>
          <a:bodyPr/>
          <a:lstStyle/>
          <a:p>
            <a:pPr>
              <a:buFontTx/>
              <a:buNone/>
            </a:pPr>
            <a:r>
              <a:rPr lang="en-US" dirty="0"/>
              <a:t>Suppose some suboptimal goal </a:t>
            </a:r>
            <a:r>
              <a:rPr lang="en-US" i="1" dirty="0"/>
              <a:t>G</a:t>
            </a:r>
            <a:r>
              <a:rPr lang="en-US" i="1" baseline="-25000" dirty="0"/>
              <a:t>2</a:t>
            </a:r>
            <a:r>
              <a:rPr lang="en-US" dirty="0"/>
              <a:t> has been generated and is in the queue.  Let </a:t>
            </a:r>
            <a:r>
              <a:rPr lang="en-US" i="1" dirty="0"/>
              <a:t>n</a:t>
            </a:r>
            <a:r>
              <a:rPr lang="en-US" dirty="0"/>
              <a:t> be an unexpanded node on a shortest path to an optimal goal </a:t>
            </a:r>
            <a:r>
              <a:rPr lang="en-US" i="1" dirty="0"/>
              <a:t>G</a:t>
            </a:r>
            <a:r>
              <a:rPr lang="en-US" i="1" baseline="-25000" dirty="0"/>
              <a:t>1</a:t>
            </a:r>
            <a:r>
              <a:rPr lang="en-US" dirty="0"/>
              <a:t>.</a:t>
            </a:r>
          </a:p>
        </p:txBody>
      </p:sp>
      <p:sp>
        <p:nvSpPr>
          <p:cNvPr id="2" name="TextBox 1">
            <a:extLst>
              <a:ext uri="{FF2B5EF4-FFF2-40B4-BE49-F238E27FC236}">
                <a16:creationId xmlns:a16="http://schemas.microsoft.com/office/drawing/2014/main" id="{DDD397D4-A6AF-BA4E-97F3-B8DDC90B0BA6}"/>
              </a:ext>
            </a:extLst>
          </p:cNvPr>
          <p:cNvSpPr txBox="1"/>
          <p:nvPr/>
        </p:nvSpPr>
        <p:spPr>
          <a:xfrm>
            <a:off x="185854" y="1992351"/>
            <a:ext cx="184731" cy="461665"/>
          </a:xfrm>
          <a:prstGeom prst="rect">
            <a:avLst/>
          </a:prstGeom>
          <a:noFill/>
        </p:spPr>
        <p:txBody>
          <a:bodyPr wrap="none" rtlCol="0">
            <a:spAutoFit/>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a:spLocks noGrp="1"/>
          </p:cNvSpPr>
          <p:nvPr>
            <p:ph type="ftr" sz="quarter" idx="11"/>
          </p:nvPr>
        </p:nvSpPr>
        <p:spPr>
          <a:noFill/>
        </p:spPr>
        <p:txBody>
          <a:bodyPr/>
          <a:lstStyle/>
          <a:p>
            <a:r>
              <a:rPr lang="en-US" dirty="0"/>
              <a:t>CS 561,  Session 4</a:t>
            </a:r>
          </a:p>
        </p:txBody>
      </p:sp>
      <p:sp>
        <p:nvSpPr>
          <p:cNvPr id="45060" name="Slide Number Placeholder 5"/>
          <p:cNvSpPr>
            <a:spLocks noGrp="1"/>
          </p:cNvSpPr>
          <p:nvPr>
            <p:ph type="sldNum" sz="quarter" idx="12"/>
          </p:nvPr>
        </p:nvSpPr>
        <p:spPr>
          <a:noFill/>
        </p:spPr>
        <p:txBody>
          <a:bodyPr/>
          <a:lstStyle/>
          <a:p>
            <a:fld id="{775FE5D6-92F4-BE4C-84B4-6EEACB4C8DD5}" type="slidenum">
              <a:rPr lang="en-US" smtClean="0"/>
              <a:pPr/>
              <a:t>21</a:t>
            </a:fld>
            <a:endParaRPr lang="en-US"/>
          </a:p>
        </p:txBody>
      </p:sp>
      <p:sp>
        <p:nvSpPr>
          <p:cNvPr id="45061" name="Rectangle 2"/>
          <p:cNvSpPr>
            <a:spLocks noGrp="1" noChangeArrowheads="1"/>
          </p:cNvSpPr>
          <p:nvPr>
            <p:ph type="title"/>
          </p:nvPr>
        </p:nvSpPr>
        <p:spPr/>
        <p:txBody>
          <a:bodyPr/>
          <a:lstStyle/>
          <a:p>
            <a:r>
              <a:rPr lang="en-US"/>
              <a:t>Optimality of A* (more useful proof)</a:t>
            </a:r>
          </a:p>
        </p:txBody>
      </p:sp>
      <p:graphicFrame>
        <p:nvGraphicFramePr>
          <p:cNvPr id="45058" name="Object 2"/>
          <p:cNvGraphicFramePr>
            <a:graphicFrameLocks noChangeAspect="1"/>
          </p:cNvGraphicFramePr>
          <p:nvPr/>
        </p:nvGraphicFramePr>
        <p:xfrm>
          <a:off x="1543050" y="971550"/>
          <a:ext cx="6057900" cy="4113610"/>
        </p:xfrm>
        <a:graphic>
          <a:graphicData uri="http://schemas.openxmlformats.org/presentationml/2006/ole">
            <mc:AlternateContent xmlns:mc="http://schemas.openxmlformats.org/markup-compatibility/2006">
              <mc:Choice xmlns:v="urn:schemas-microsoft-com:vml" Requires="v">
                <p:oleObj spid="_x0000_s45104" name="Image" r:id="rId3" imgW="11601836" imgH="7878574" progId="">
                  <p:embed/>
                </p:oleObj>
              </mc:Choice>
              <mc:Fallback>
                <p:oleObj name="Image" r:id="rId3" imgW="11601836" imgH="787857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971550"/>
                        <a:ext cx="6057900" cy="4113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p>
            <a:r>
              <a:rPr lang="en-US" dirty="0"/>
              <a:t>CS 561,  Session 4</a:t>
            </a:r>
          </a:p>
        </p:txBody>
      </p:sp>
      <p:sp>
        <p:nvSpPr>
          <p:cNvPr id="46083" name="Slide Number Placeholder 5"/>
          <p:cNvSpPr>
            <a:spLocks noGrp="1"/>
          </p:cNvSpPr>
          <p:nvPr>
            <p:ph type="sldNum" sz="quarter" idx="12"/>
          </p:nvPr>
        </p:nvSpPr>
        <p:spPr>
          <a:noFill/>
        </p:spPr>
        <p:txBody>
          <a:bodyPr/>
          <a:lstStyle/>
          <a:p>
            <a:fld id="{68D5AFE1-71F5-D347-B3E1-C38268C6CB53}" type="slidenum">
              <a:rPr lang="en-US" smtClean="0"/>
              <a:pPr/>
              <a:t>22</a:t>
            </a:fld>
            <a:endParaRPr lang="en-US"/>
          </a:p>
        </p:txBody>
      </p:sp>
      <p:pic>
        <p:nvPicPr>
          <p:cNvPr id="46084" name="Picture 2" descr="AStarOptimality"/>
          <p:cNvPicPr>
            <a:picLocks noGrp="1" noChangeAspect="1" noChangeArrowheads="1"/>
          </p:cNvPicPr>
          <p:nvPr>
            <p:ph idx="1"/>
          </p:nvPr>
        </p:nvPicPr>
        <p:blipFill>
          <a:blip r:embed="rId2"/>
          <a:srcRect/>
          <a:stretch>
            <a:fillRect/>
          </a:stretch>
        </p:blipFill>
        <p:spPr>
          <a:xfrm>
            <a:off x="2033587" y="1735931"/>
            <a:ext cx="5292329" cy="3320654"/>
          </a:xfrm>
          <a:noFill/>
        </p:spPr>
      </p:pic>
      <p:sp>
        <p:nvSpPr>
          <p:cNvPr id="46085" name="Rectangle 3"/>
          <p:cNvSpPr>
            <a:spLocks noGrp="1" noChangeArrowheads="1"/>
          </p:cNvSpPr>
          <p:nvPr>
            <p:ph type="title"/>
          </p:nvPr>
        </p:nvSpPr>
        <p:spPr>
          <a:xfrm>
            <a:off x="1485900" y="113110"/>
            <a:ext cx="5844779" cy="629840"/>
          </a:xfrm>
        </p:spPr>
        <p:txBody>
          <a:bodyPr/>
          <a:lstStyle/>
          <a:p>
            <a:r>
              <a:rPr lang="en-US"/>
              <a:t>f-contours</a:t>
            </a:r>
          </a:p>
        </p:txBody>
      </p:sp>
      <p:sp>
        <p:nvSpPr>
          <p:cNvPr id="46086" name="Text Box 4"/>
          <p:cNvSpPr txBox="1">
            <a:spLocks noChangeArrowheads="1"/>
          </p:cNvSpPr>
          <p:nvPr/>
        </p:nvSpPr>
        <p:spPr bwMode="auto">
          <a:xfrm>
            <a:off x="3028950" y="1151335"/>
            <a:ext cx="4815549" cy="369332"/>
          </a:xfrm>
          <a:prstGeom prst="rect">
            <a:avLst/>
          </a:prstGeom>
          <a:solidFill>
            <a:schemeClr val="bg1"/>
          </a:solidFill>
          <a:ln w="9525">
            <a:noFill/>
            <a:miter lim="800000"/>
            <a:headEnd/>
            <a:tailEnd/>
          </a:ln>
        </p:spPr>
        <p:txBody>
          <a:bodyPr wrap="none">
            <a:prstTxWarp prst="textNoShape">
              <a:avLst/>
            </a:prstTxWarp>
            <a:spAutoFit/>
          </a:bodyPr>
          <a:lstStyle/>
          <a:p>
            <a:r>
              <a:rPr lang="en-US" sz="1800">
                <a:latin typeface="Tahoma" charset="0"/>
              </a:rPr>
              <a:t>How do the contours look like when h(n) =0?</a:t>
            </a:r>
          </a:p>
        </p:txBody>
      </p:sp>
      <p:sp>
        <p:nvSpPr>
          <p:cNvPr id="286725" name="Oval 5"/>
          <p:cNvSpPr>
            <a:spLocks noChangeArrowheads="1"/>
          </p:cNvSpPr>
          <p:nvPr/>
        </p:nvSpPr>
        <p:spPr bwMode="auto">
          <a:xfrm>
            <a:off x="1980010" y="2221707"/>
            <a:ext cx="864394" cy="864394"/>
          </a:xfrm>
          <a:prstGeom prst="ellipse">
            <a:avLst/>
          </a:prstGeom>
          <a:noFill/>
          <a:ln w="28575">
            <a:solidFill>
              <a:srgbClr val="CC3300"/>
            </a:solidFill>
            <a:prstDash val="sysDot"/>
            <a:round/>
            <a:headEnd/>
            <a:tailEnd/>
          </a:ln>
        </p:spPr>
        <p:txBody>
          <a:bodyPr wrap="none" anchor="ctr">
            <a:prstTxWarp prst="textNoShape">
              <a:avLst/>
            </a:prstTxWarp>
          </a:bodyPr>
          <a:lstStyle/>
          <a:p>
            <a:endParaRPr lang="en-US" sz="1800"/>
          </a:p>
        </p:txBody>
      </p:sp>
      <p:sp>
        <p:nvSpPr>
          <p:cNvPr id="286726" name="Oval 6"/>
          <p:cNvSpPr>
            <a:spLocks noChangeArrowheads="1"/>
          </p:cNvSpPr>
          <p:nvPr/>
        </p:nvSpPr>
        <p:spPr bwMode="auto">
          <a:xfrm>
            <a:off x="1546622" y="1735932"/>
            <a:ext cx="1728788" cy="1835944"/>
          </a:xfrm>
          <a:prstGeom prst="ellipse">
            <a:avLst/>
          </a:prstGeom>
          <a:noFill/>
          <a:ln w="28575">
            <a:solidFill>
              <a:srgbClr val="CC3300"/>
            </a:solidFill>
            <a:prstDash val="sysDot"/>
            <a:round/>
            <a:headEnd/>
            <a:tailEnd/>
          </a:ln>
        </p:spPr>
        <p:txBody>
          <a:bodyPr wrap="none" anchor="ctr">
            <a:prstTxWarp prst="textNoShape">
              <a:avLst/>
            </a:prstTxWarp>
          </a:bodyPr>
          <a:lstStyle/>
          <a:p>
            <a:endParaRPr lang="en-US" sz="1800"/>
          </a:p>
        </p:txBody>
      </p:sp>
      <p:sp>
        <p:nvSpPr>
          <p:cNvPr id="286727" name="Oval 7"/>
          <p:cNvSpPr>
            <a:spLocks noChangeArrowheads="1"/>
          </p:cNvSpPr>
          <p:nvPr/>
        </p:nvSpPr>
        <p:spPr bwMode="auto">
          <a:xfrm>
            <a:off x="1223963" y="1520428"/>
            <a:ext cx="2430066" cy="2376488"/>
          </a:xfrm>
          <a:prstGeom prst="ellipse">
            <a:avLst/>
          </a:prstGeom>
          <a:noFill/>
          <a:ln w="28575">
            <a:solidFill>
              <a:srgbClr val="CC3300"/>
            </a:solidFill>
            <a:prstDash val="sysDot"/>
            <a:round/>
            <a:headEnd/>
            <a:tailEnd/>
          </a:ln>
        </p:spPr>
        <p:txBody>
          <a:bodyPr wrap="none" anchor="ctr">
            <a:prstTxWarp prst="textNoShape">
              <a:avLst/>
            </a:prstTxWarp>
          </a:bodyPr>
          <a:lstStyle/>
          <a:p>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5" grpId="0" animBg="1"/>
      <p:bldP spid="286726" grpId="0" animBg="1"/>
      <p:bldP spid="2867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4"/>
          <p:cNvSpPr>
            <a:spLocks noGrp="1"/>
          </p:cNvSpPr>
          <p:nvPr>
            <p:ph type="ftr" sz="quarter" idx="11"/>
          </p:nvPr>
        </p:nvSpPr>
        <p:spPr>
          <a:noFill/>
        </p:spPr>
        <p:txBody>
          <a:bodyPr/>
          <a:lstStyle/>
          <a:p>
            <a:r>
              <a:rPr lang="en-US" dirty="0"/>
              <a:t>CS 561,  Session 4</a:t>
            </a:r>
          </a:p>
        </p:txBody>
      </p:sp>
      <p:sp>
        <p:nvSpPr>
          <p:cNvPr id="47107" name="Slide Number Placeholder 5"/>
          <p:cNvSpPr>
            <a:spLocks noGrp="1"/>
          </p:cNvSpPr>
          <p:nvPr>
            <p:ph type="sldNum" sz="quarter" idx="12"/>
          </p:nvPr>
        </p:nvSpPr>
        <p:spPr>
          <a:noFill/>
        </p:spPr>
        <p:txBody>
          <a:bodyPr/>
          <a:lstStyle/>
          <a:p>
            <a:fld id="{F3F18749-1890-5548-9FCB-32EC23A43338}" type="slidenum">
              <a:rPr lang="en-US" smtClean="0"/>
              <a:pPr/>
              <a:t>23</a:t>
            </a:fld>
            <a:endParaRPr lang="en-US"/>
          </a:p>
        </p:txBody>
      </p:sp>
      <p:sp>
        <p:nvSpPr>
          <p:cNvPr id="47108" name="Rectangle 2"/>
          <p:cNvSpPr>
            <a:spLocks noGrp="1" noChangeArrowheads="1"/>
          </p:cNvSpPr>
          <p:nvPr>
            <p:ph type="title"/>
          </p:nvPr>
        </p:nvSpPr>
        <p:spPr/>
        <p:txBody>
          <a:bodyPr/>
          <a:lstStyle/>
          <a:p>
            <a:r>
              <a:rPr lang="en-US"/>
              <a:t>Properties of A*</a:t>
            </a:r>
          </a:p>
        </p:txBody>
      </p:sp>
      <p:sp>
        <p:nvSpPr>
          <p:cNvPr id="47109" name="Rectangle 3"/>
          <p:cNvSpPr>
            <a:spLocks noGrp="1" noChangeArrowheads="1"/>
          </p:cNvSpPr>
          <p:nvPr>
            <p:ph type="body" idx="1"/>
          </p:nvPr>
        </p:nvSpPr>
        <p:spPr/>
        <p:txBody>
          <a:bodyPr/>
          <a:lstStyle/>
          <a:p>
            <a:r>
              <a:rPr lang="en-US"/>
              <a:t>Complete?</a:t>
            </a:r>
          </a:p>
          <a:p>
            <a:endParaRPr lang="en-US"/>
          </a:p>
          <a:p>
            <a:endParaRPr lang="en-US"/>
          </a:p>
          <a:p>
            <a:r>
              <a:rPr lang="en-US"/>
              <a:t>Time?</a:t>
            </a:r>
          </a:p>
          <a:p>
            <a:endParaRPr lang="en-US"/>
          </a:p>
          <a:p>
            <a:endParaRPr lang="en-US"/>
          </a:p>
          <a:p>
            <a:r>
              <a:rPr lang="en-US"/>
              <a:t>Space?</a:t>
            </a:r>
          </a:p>
          <a:p>
            <a:endParaRPr lang="en-US"/>
          </a:p>
          <a:p>
            <a:endParaRPr lang="en-US"/>
          </a:p>
          <a:p>
            <a:r>
              <a:rPr lang="en-US"/>
              <a:t>Optimal?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p:spPr>
        <p:txBody>
          <a:bodyPr/>
          <a:lstStyle/>
          <a:p>
            <a:r>
              <a:rPr lang="en-US" dirty="0"/>
              <a:t>CS 561,  Session 4</a:t>
            </a:r>
          </a:p>
        </p:txBody>
      </p:sp>
      <p:sp>
        <p:nvSpPr>
          <p:cNvPr id="48131" name="Slide Number Placeholder 5"/>
          <p:cNvSpPr>
            <a:spLocks noGrp="1"/>
          </p:cNvSpPr>
          <p:nvPr>
            <p:ph type="sldNum" sz="quarter" idx="12"/>
          </p:nvPr>
        </p:nvSpPr>
        <p:spPr>
          <a:noFill/>
        </p:spPr>
        <p:txBody>
          <a:bodyPr/>
          <a:lstStyle/>
          <a:p>
            <a:fld id="{A85F3D15-494E-9047-BA30-27FE4C8EE37B}" type="slidenum">
              <a:rPr lang="en-US" smtClean="0"/>
              <a:pPr/>
              <a:t>24</a:t>
            </a:fld>
            <a:endParaRPr lang="en-US"/>
          </a:p>
        </p:txBody>
      </p:sp>
      <p:sp>
        <p:nvSpPr>
          <p:cNvPr id="48132" name="Rectangle 2"/>
          <p:cNvSpPr>
            <a:spLocks noGrp="1" noChangeArrowheads="1"/>
          </p:cNvSpPr>
          <p:nvPr>
            <p:ph type="title"/>
          </p:nvPr>
        </p:nvSpPr>
        <p:spPr/>
        <p:txBody>
          <a:bodyPr/>
          <a:lstStyle/>
          <a:p>
            <a:r>
              <a:rPr lang="en-US"/>
              <a:t>Properties of A*</a:t>
            </a:r>
          </a:p>
        </p:txBody>
      </p:sp>
      <p:sp>
        <p:nvSpPr>
          <p:cNvPr id="48133" name="Rectangle 3"/>
          <p:cNvSpPr>
            <a:spLocks noGrp="1" noChangeArrowheads="1"/>
          </p:cNvSpPr>
          <p:nvPr>
            <p:ph type="body" idx="1"/>
          </p:nvPr>
        </p:nvSpPr>
        <p:spPr>
          <a:xfrm>
            <a:off x="469900" y="971550"/>
            <a:ext cx="7359650" cy="3571875"/>
          </a:xfrm>
        </p:spPr>
        <p:txBody>
          <a:bodyPr/>
          <a:lstStyle/>
          <a:p>
            <a:r>
              <a:rPr lang="en-US" dirty="0"/>
              <a:t>Complete?	Yes, unless infinitely many nodes with f </a:t>
            </a:r>
            <a:r>
              <a:rPr lang="en-US" dirty="0">
                <a:sym typeface="Symbol" charset="2"/>
              </a:rPr>
              <a:t> f(G)</a:t>
            </a:r>
            <a:endParaRPr lang="en-US" dirty="0"/>
          </a:p>
          <a:p>
            <a:endParaRPr lang="en-US" dirty="0"/>
          </a:p>
          <a:p>
            <a:endParaRPr lang="en-US" dirty="0"/>
          </a:p>
          <a:p>
            <a:r>
              <a:rPr lang="en-US" dirty="0"/>
              <a:t>Time?		Exponential in [(relative error in h) x (length of solution)]</a:t>
            </a:r>
          </a:p>
          <a:p>
            <a:endParaRPr lang="en-US" dirty="0"/>
          </a:p>
          <a:p>
            <a:endParaRPr lang="en-US" dirty="0"/>
          </a:p>
          <a:p>
            <a:r>
              <a:rPr lang="en-US" dirty="0"/>
              <a:t>Space?		Keeps all nodes in memory</a:t>
            </a:r>
          </a:p>
          <a:p>
            <a:endParaRPr lang="en-US" dirty="0"/>
          </a:p>
          <a:p>
            <a:endParaRPr lang="en-US" dirty="0"/>
          </a:p>
          <a:p>
            <a:r>
              <a:rPr lang="en-US" dirty="0"/>
              <a:t>Optimal?	Yes – cannot expand f</a:t>
            </a:r>
            <a:r>
              <a:rPr lang="en-US" baseline="-25000" dirty="0"/>
              <a:t>i+1</a:t>
            </a:r>
            <a:r>
              <a:rPr lang="en-US" dirty="0"/>
              <a:t> until f</a:t>
            </a:r>
            <a:r>
              <a:rPr lang="en-US" baseline="-25000" dirty="0"/>
              <a:t>i</a:t>
            </a:r>
            <a:r>
              <a:rPr lang="en-US" dirty="0"/>
              <a:t> is finished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Footer Placeholder 4"/>
          <p:cNvSpPr>
            <a:spLocks noGrp="1"/>
          </p:cNvSpPr>
          <p:nvPr>
            <p:ph type="ftr" sz="quarter" idx="11"/>
          </p:nvPr>
        </p:nvSpPr>
        <p:spPr>
          <a:noFill/>
        </p:spPr>
        <p:txBody>
          <a:bodyPr/>
          <a:lstStyle/>
          <a:p>
            <a:r>
              <a:rPr lang="en-US" dirty="0"/>
              <a:t>CS 561,  Session 4</a:t>
            </a:r>
          </a:p>
        </p:txBody>
      </p:sp>
      <p:sp>
        <p:nvSpPr>
          <p:cNvPr id="49156" name="Slide Number Placeholder 5"/>
          <p:cNvSpPr>
            <a:spLocks noGrp="1"/>
          </p:cNvSpPr>
          <p:nvPr>
            <p:ph type="sldNum" sz="quarter" idx="12"/>
          </p:nvPr>
        </p:nvSpPr>
        <p:spPr>
          <a:noFill/>
        </p:spPr>
        <p:txBody>
          <a:bodyPr/>
          <a:lstStyle/>
          <a:p>
            <a:fld id="{3EA98897-4B46-CB4A-B3AF-6715946A7C85}" type="slidenum">
              <a:rPr lang="en-US" smtClean="0"/>
              <a:pPr/>
              <a:t>25</a:t>
            </a:fld>
            <a:endParaRPr lang="en-US"/>
          </a:p>
        </p:txBody>
      </p:sp>
      <p:sp>
        <p:nvSpPr>
          <p:cNvPr id="49157" name="Rectangle 2"/>
          <p:cNvSpPr>
            <a:spLocks noGrp="1" noChangeArrowheads="1"/>
          </p:cNvSpPr>
          <p:nvPr>
            <p:ph type="title"/>
          </p:nvPr>
        </p:nvSpPr>
        <p:spPr/>
        <p:txBody>
          <a:bodyPr/>
          <a:lstStyle/>
          <a:p>
            <a:r>
              <a:rPr lang="en-US"/>
              <a:t>Proof of lemma: pathmax</a:t>
            </a:r>
          </a:p>
        </p:txBody>
      </p:sp>
      <p:graphicFrame>
        <p:nvGraphicFramePr>
          <p:cNvPr id="49154" name="Object 2"/>
          <p:cNvGraphicFramePr>
            <a:graphicFrameLocks noChangeAspect="1"/>
          </p:cNvGraphicFramePr>
          <p:nvPr/>
        </p:nvGraphicFramePr>
        <p:xfrm>
          <a:off x="1543050" y="1028700"/>
          <a:ext cx="5943600" cy="3958829"/>
        </p:xfrm>
        <a:graphic>
          <a:graphicData uri="http://schemas.openxmlformats.org/presentationml/2006/ole">
            <mc:AlternateContent xmlns:mc="http://schemas.openxmlformats.org/markup-compatibility/2006">
              <mc:Choice xmlns:v="urn:schemas-microsoft-com:vml" Requires="v">
                <p:oleObj spid="_x0000_s49200" name="Image" r:id="rId3" imgW="12021179" imgH="8005648" progId="">
                  <p:embed/>
                </p:oleObj>
              </mc:Choice>
              <mc:Fallback>
                <p:oleObj name="Image" r:id="rId3" imgW="12021179" imgH="800564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1028700"/>
                        <a:ext cx="5943600" cy="39588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9158" name="Rectangle 5"/>
          <p:cNvSpPr>
            <a:spLocks noChangeArrowheads="1"/>
          </p:cNvSpPr>
          <p:nvPr/>
        </p:nvSpPr>
        <p:spPr bwMode="auto">
          <a:xfrm>
            <a:off x="7315200" y="4800600"/>
            <a:ext cx="285750" cy="22860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4"/>
          <p:cNvSpPr>
            <a:spLocks noGrp="1"/>
          </p:cNvSpPr>
          <p:nvPr>
            <p:ph type="ftr" sz="quarter" idx="11"/>
          </p:nvPr>
        </p:nvSpPr>
        <p:spPr>
          <a:noFill/>
        </p:spPr>
        <p:txBody>
          <a:bodyPr/>
          <a:lstStyle/>
          <a:p>
            <a:r>
              <a:rPr lang="en-US" dirty="0"/>
              <a:t>CS 561,  Session 4</a:t>
            </a:r>
          </a:p>
        </p:txBody>
      </p:sp>
      <p:sp>
        <p:nvSpPr>
          <p:cNvPr id="50180" name="Slide Number Placeholder 5"/>
          <p:cNvSpPr>
            <a:spLocks noGrp="1"/>
          </p:cNvSpPr>
          <p:nvPr>
            <p:ph type="sldNum" sz="quarter" idx="12"/>
          </p:nvPr>
        </p:nvSpPr>
        <p:spPr>
          <a:noFill/>
        </p:spPr>
        <p:txBody>
          <a:bodyPr/>
          <a:lstStyle/>
          <a:p>
            <a:fld id="{97F582CA-6B4B-D243-BBCF-5AC5D3ED0C83}" type="slidenum">
              <a:rPr lang="en-US" smtClean="0"/>
              <a:pPr/>
              <a:t>26</a:t>
            </a:fld>
            <a:endParaRPr lang="en-US"/>
          </a:p>
        </p:txBody>
      </p:sp>
      <p:sp>
        <p:nvSpPr>
          <p:cNvPr id="50181" name="Rectangle 2"/>
          <p:cNvSpPr>
            <a:spLocks noGrp="1" noChangeArrowheads="1"/>
          </p:cNvSpPr>
          <p:nvPr>
            <p:ph type="title"/>
          </p:nvPr>
        </p:nvSpPr>
        <p:spPr/>
        <p:txBody>
          <a:bodyPr/>
          <a:lstStyle/>
          <a:p>
            <a:r>
              <a:rPr lang="en-US"/>
              <a:t>Admissible heuristics</a:t>
            </a:r>
          </a:p>
        </p:txBody>
      </p:sp>
      <p:graphicFrame>
        <p:nvGraphicFramePr>
          <p:cNvPr id="50178" name="Object 2"/>
          <p:cNvGraphicFramePr>
            <a:graphicFrameLocks noChangeAspect="1"/>
          </p:cNvGraphicFramePr>
          <p:nvPr/>
        </p:nvGraphicFramePr>
        <p:xfrm>
          <a:off x="1600200" y="971550"/>
          <a:ext cx="5836444" cy="3836194"/>
        </p:xfrm>
        <a:graphic>
          <a:graphicData uri="http://schemas.openxmlformats.org/presentationml/2006/ole">
            <mc:AlternateContent xmlns:mc="http://schemas.openxmlformats.org/markup-compatibility/2006">
              <mc:Choice xmlns:v="urn:schemas-microsoft-com:vml" Requires="v">
                <p:oleObj spid="_x0000_s50224" name="Image" r:id="rId3" imgW="10381927" imgH="6823862" progId="">
                  <p:embed/>
                </p:oleObj>
              </mc:Choice>
              <mc:Fallback>
                <p:oleObj name="Image" r:id="rId3" imgW="10381927" imgH="682386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71550"/>
                        <a:ext cx="5836444" cy="38361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Footer Placeholder 4"/>
          <p:cNvSpPr>
            <a:spLocks noGrp="1"/>
          </p:cNvSpPr>
          <p:nvPr>
            <p:ph type="ftr" sz="quarter" idx="11"/>
          </p:nvPr>
        </p:nvSpPr>
        <p:spPr>
          <a:noFill/>
        </p:spPr>
        <p:txBody>
          <a:bodyPr/>
          <a:lstStyle/>
          <a:p>
            <a:r>
              <a:rPr lang="en-US" dirty="0"/>
              <a:t>CS 561,  Session 4</a:t>
            </a:r>
          </a:p>
        </p:txBody>
      </p:sp>
      <p:sp>
        <p:nvSpPr>
          <p:cNvPr id="51204" name="Slide Number Placeholder 5"/>
          <p:cNvSpPr>
            <a:spLocks noGrp="1"/>
          </p:cNvSpPr>
          <p:nvPr>
            <p:ph type="sldNum" sz="quarter" idx="12"/>
          </p:nvPr>
        </p:nvSpPr>
        <p:spPr>
          <a:noFill/>
        </p:spPr>
        <p:txBody>
          <a:bodyPr/>
          <a:lstStyle/>
          <a:p>
            <a:fld id="{D77FE481-D6CB-BA43-8DA8-C4E4C82BE585}" type="slidenum">
              <a:rPr lang="en-US" smtClean="0"/>
              <a:pPr/>
              <a:t>27</a:t>
            </a:fld>
            <a:endParaRPr lang="en-US"/>
          </a:p>
        </p:txBody>
      </p:sp>
      <p:sp>
        <p:nvSpPr>
          <p:cNvPr id="51205" name="Rectangle 2"/>
          <p:cNvSpPr>
            <a:spLocks noGrp="1" noChangeArrowheads="1"/>
          </p:cNvSpPr>
          <p:nvPr>
            <p:ph type="title"/>
          </p:nvPr>
        </p:nvSpPr>
        <p:spPr/>
        <p:txBody>
          <a:bodyPr/>
          <a:lstStyle/>
          <a:p>
            <a:r>
              <a:rPr lang="en-US"/>
              <a:t>Admissible heuristics</a:t>
            </a:r>
          </a:p>
        </p:txBody>
      </p:sp>
      <p:graphicFrame>
        <p:nvGraphicFramePr>
          <p:cNvPr id="51202" name="Object 2"/>
          <p:cNvGraphicFramePr>
            <a:graphicFrameLocks noChangeAspect="1"/>
          </p:cNvGraphicFramePr>
          <p:nvPr/>
        </p:nvGraphicFramePr>
        <p:xfrm>
          <a:off x="1600200" y="1035844"/>
          <a:ext cx="5815013" cy="3821906"/>
        </p:xfrm>
        <a:graphic>
          <a:graphicData uri="http://schemas.openxmlformats.org/presentationml/2006/ole">
            <mc:AlternateContent xmlns:mc="http://schemas.openxmlformats.org/markup-compatibility/2006">
              <mc:Choice xmlns:v="urn:schemas-microsoft-com:vml" Requires="v">
                <p:oleObj spid="_x0000_s51248" name="Image" r:id="rId3" imgW="10343805" imgH="6798447" progId="">
                  <p:embed/>
                </p:oleObj>
              </mc:Choice>
              <mc:Fallback>
                <p:oleObj name="Image" r:id="rId3" imgW="10343805" imgH="679844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035844"/>
                        <a:ext cx="5815013" cy="38219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p:spPr>
        <p:txBody>
          <a:bodyPr/>
          <a:lstStyle/>
          <a:p>
            <a:r>
              <a:rPr lang="en-US" dirty="0"/>
              <a:t>CS 561,  Session 4</a:t>
            </a:r>
          </a:p>
        </p:txBody>
      </p:sp>
      <p:sp>
        <p:nvSpPr>
          <p:cNvPr id="52227" name="Slide Number Placeholder 5"/>
          <p:cNvSpPr>
            <a:spLocks noGrp="1"/>
          </p:cNvSpPr>
          <p:nvPr>
            <p:ph type="sldNum" sz="quarter" idx="12"/>
          </p:nvPr>
        </p:nvSpPr>
        <p:spPr>
          <a:noFill/>
        </p:spPr>
        <p:txBody>
          <a:bodyPr/>
          <a:lstStyle/>
          <a:p>
            <a:fld id="{2A9CD677-2E59-3948-B4DE-722082FC4596}" type="slidenum">
              <a:rPr lang="en-US" smtClean="0"/>
              <a:pPr/>
              <a:t>28</a:t>
            </a:fld>
            <a:endParaRPr lang="en-US"/>
          </a:p>
        </p:txBody>
      </p:sp>
      <p:sp>
        <p:nvSpPr>
          <p:cNvPr id="52228" name="Rectangle 2"/>
          <p:cNvSpPr>
            <a:spLocks noGrp="1" noChangeArrowheads="1"/>
          </p:cNvSpPr>
          <p:nvPr>
            <p:ph type="title"/>
          </p:nvPr>
        </p:nvSpPr>
        <p:spPr/>
        <p:txBody>
          <a:bodyPr/>
          <a:lstStyle/>
          <a:p>
            <a:r>
              <a:rPr lang="en-US" dirty="0"/>
              <a:t>Define Heuristics </a:t>
            </a:r>
            <a:r>
              <a:rPr lang="en-US"/>
              <a:t>by Relaxing </a:t>
            </a:r>
            <a:r>
              <a:rPr lang="en-US" dirty="0"/>
              <a:t>Problem</a:t>
            </a:r>
          </a:p>
        </p:txBody>
      </p:sp>
      <p:sp>
        <p:nvSpPr>
          <p:cNvPr id="52229" name="Rectangle 3"/>
          <p:cNvSpPr>
            <a:spLocks noGrp="1" noChangeArrowheads="1"/>
          </p:cNvSpPr>
          <p:nvPr>
            <p:ph type="body" idx="1"/>
          </p:nvPr>
        </p:nvSpPr>
        <p:spPr/>
        <p:txBody>
          <a:bodyPr/>
          <a:lstStyle/>
          <a:p>
            <a:endParaRPr lang="en-US" sz="1800" dirty="0"/>
          </a:p>
          <a:p>
            <a:r>
              <a:rPr lang="en-US" sz="1800" dirty="0"/>
              <a:t>Admissible heuristics can be derived from the exact solution cost of a relaxed version of the problem.</a:t>
            </a:r>
          </a:p>
          <a:p>
            <a:endParaRPr lang="en-US" sz="1800" dirty="0"/>
          </a:p>
          <a:p>
            <a:r>
              <a:rPr lang="en-US" sz="1800" dirty="0"/>
              <a:t>If the rules of the 8-puzzle are relaxed so that a tile can move anywhere, then h</a:t>
            </a:r>
            <a:r>
              <a:rPr lang="en-US" sz="1800" baseline="-25000" dirty="0"/>
              <a:t>1</a:t>
            </a:r>
            <a:r>
              <a:rPr lang="en-US" sz="1800" dirty="0"/>
              <a:t>(n) gives the shortest solution.</a:t>
            </a:r>
          </a:p>
          <a:p>
            <a:endParaRPr lang="en-US" sz="1800" dirty="0"/>
          </a:p>
          <a:p>
            <a:r>
              <a:rPr lang="en-US" sz="1800" dirty="0"/>
              <a:t>If the rules are relaxed so that a tile can move to any adjacent square, then h</a:t>
            </a:r>
            <a:r>
              <a:rPr lang="en-US" sz="1800" baseline="-25000" dirty="0"/>
              <a:t>2</a:t>
            </a:r>
            <a:r>
              <a:rPr lang="en-US" sz="1800" dirty="0"/>
              <a:t>(n) gives the shortest solution.</a:t>
            </a:r>
          </a:p>
          <a:p>
            <a:endParaRPr lang="en-US" sz="1800" dirty="0"/>
          </a:p>
          <a:p>
            <a:endParaRPr lang="en-US"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Function optimization</a:t>
            </a:r>
          </a:p>
        </p:txBody>
      </p:sp>
      <p:sp>
        <p:nvSpPr>
          <p:cNvPr id="7" name="Text Placeholder 6"/>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CS 561,  Session 4</a:t>
            </a:r>
            <a:endParaRPr lang="en-US" dirty="0"/>
          </a:p>
        </p:txBody>
      </p:sp>
      <p:sp>
        <p:nvSpPr>
          <p:cNvPr id="5" name="Slide Number Placeholder 4"/>
          <p:cNvSpPr>
            <a:spLocks noGrp="1"/>
          </p:cNvSpPr>
          <p:nvPr>
            <p:ph type="sldNum" sz="quarter" idx="12"/>
          </p:nvPr>
        </p:nvSpPr>
        <p:spPr/>
        <p:txBody>
          <a:bodyPr/>
          <a:lstStyle/>
          <a:p>
            <a:fld id="{8C0C3551-F74E-E740-87F7-961423C22BB7}" type="slidenum">
              <a:rPr lang="en-US" smtClean="0"/>
              <a:pPr/>
              <a:t>29</a:t>
            </a:fld>
            <a:endParaRPr lang="en-US"/>
          </a:p>
        </p:txBody>
      </p:sp>
    </p:spTree>
    <p:extLst>
      <p:ext uri="{BB962C8B-B14F-4D97-AF65-F5344CB8AC3E}">
        <p14:creationId xmlns:p14="http://schemas.microsoft.com/office/powerpoint/2010/main" val="113771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en-US" dirty="0"/>
              <a:t>CS 561,  Session 4</a:t>
            </a:r>
          </a:p>
        </p:txBody>
      </p:sp>
      <p:sp>
        <p:nvSpPr>
          <p:cNvPr id="27651" name="Slide Number Placeholder 5"/>
          <p:cNvSpPr>
            <a:spLocks noGrp="1"/>
          </p:cNvSpPr>
          <p:nvPr>
            <p:ph type="sldNum" sz="quarter" idx="12"/>
          </p:nvPr>
        </p:nvSpPr>
        <p:spPr>
          <a:noFill/>
        </p:spPr>
        <p:txBody>
          <a:bodyPr/>
          <a:lstStyle/>
          <a:p>
            <a:fld id="{5A664EC1-17A1-CD4E-BEC5-177AFD6409E4}" type="slidenum">
              <a:rPr lang="en-US" smtClean="0"/>
              <a:pPr/>
              <a:t>3</a:t>
            </a:fld>
            <a:endParaRPr lang="en-US"/>
          </a:p>
        </p:txBody>
      </p:sp>
      <p:sp>
        <p:nvSpPr>
          <p:cNvPr id="27652" name="Rectangle 2"/>
          <p:cNvSpPr>
            <a:spLocks noGrp="1" noChangeArrowheads="1"/>
          </p:cNvSpPr>
          <p:nvPr>
            <p:ph type="title"/>
          </p:nvPr>
        </p:nvSpPr>
        <p:spPr/>
        <p:txBody>
          <a:bodyPr/>
          <a:lstStyle/>
          <a:p>
            <a:r>
              <a:rPr lang="en-US" dirty="0"/>
              <a:t>Best-First Search</a:t>
            </a:r>
          </a:p>
        </p:txBody>
      </p:sp>
      <p:sp>
        <p:nvSpPr>
          <p:cNvPr id="27653" name="Rectangle 3"/>
          <p:cNvSpPr>
            <a:spLocks noGrp="1" noChangeArrowheads="1"/>
          </p:cNvSpPr>
          <p:nvPr>
            <p:ph type="body" idx="1"/>
          </p:nvPr>
        </p:nvSpPr>
        <p:spPr>
          <a:xfrm>
            <a:off x="533400" y="971550"/>
            <a:ext cx="8305800" cy="3571875"/>
          </a:xfrm>
        </p:spPr>
        <p:txBody>
          <a:bodyPr/>
          <a:lstStyle/>
          <a:p>
            <a:r>
              <a:rPr lang="en-US" sz="1800" dirty="0">
                <a:solidFill>
                  <a:srgbClr val="0066FF"/>
                </a:solidFill>
              </a:rPr>
              <a:t>Idea:</a:t>
            </a:r>
          </a:p>
          <a:p>
            <a:pPr>
              <a:buFontTx/>
              <a:buNone/>
            </a:pPr>
            <a:r>
              <a:rPr lang="en-US" sz="1800" dirty="0"/>
              <a:t>	use an evaluation function for each node; estimate of </a:t>
            </a:r>
            <a:r>
              <a:rPr lang="en-US" sz="1800" b="1" i="1" dirty="0">
                <a:solidFill>
                  <a:schemeClr val="hlink"/>
                </a:solidFill>
              </a:rPr>
              <a:t>“desirability”</a:t>
            </a:r>
          </a:p>
          <a:p>
            <a:pPr>
              <a:buFont typeface="Symbol" charset="2"/>
              <a:buChar char="Þ"/>
            </a:pPr>
            <a:r>
              <a:rPr lang="en-US" sz="1800" dirty="0"/>
              <a:t>expand most desirable unexpanded node.</a:t>
            </a:r>
          </a:p>
          <a:p>
            <a:pPr>
              <a:buFont typeface="Symbol" charset="2"/>
              <a:buNone/>
            </a:pPr>
            <a:endParaRPr lang="en-US" sz="1800" dirty="0"/>
          </a:p>
          <a:p>
            <a:r>
              <a:rPr lang="en-US" sz="1800" dirty="0">
                <a:solidFill>
                  <a:srgbClr val="0066FF"/>
                </a:solidFill>
              </a:rPr>
              <a:t>Implementation:</a:t>
            </a:r>
          </a:p>
          <a:p>
            <a:pPr>
              <a:buFontTx/>
              <a:buNone/>
            </a:pPr>
            <a:r>
              <a:rPr lang="en-US" sz="1800" dirty="0"/>
              <a:t>	</a:t>
            </a:r>
            <a:r>
              <a:rPr lang="en-US" sz="2100" b="1" dirty="0" err="1">
                <a:latin typeface="Times New Roman" charset="0"/>
              </a:rPr>
              <a:t>QueueingFn</a:t>
            </a:r>
            <a:r>
              <a:rPr lang="en-US" sz="1800" dirty="0"/>
              <a:t> = insert successors in decreasing order of desirability</a:t>
            </a:r>
          </a:p>
          <a:p>
            <a:endParaRPr lang="en-US" sz="1800" dirty="0"/>
          </a:p>
          <a:p>
            <a:r>
              <a:rPr lang="en-US" sz="1800" dirty="0">
                <a:solidFill>
                  <a:srgbClr val="0066FF"/>
                </a:solidFill>
              </a:rPr>
              <a:t>Special cases:</a:t>
            </a:r>
          </a:p>
          <a:p>
            <a:pPr>
              <a:buFontTx/>
              <a:buNone/>
            </a:pPr>
            <a:r>
              <a:rPr lang="en-US" sz="1800" dirty="0"/>
              <a:t>	uniformed-search (past cost only)</a:t>
            </a:r>
          </a:p>
          <a:p>
            <a:pPr>
              <a:buFontTx/>
              <a:buNone/>
            </a:pPr>
            <a:r>
              <a:rPr lang="en-US" sz="1800" dirty="0"/>
              <a:t>	greedy search (future cost only)</a:t>
            </a:r>
          </a:p>
          <a:p>
            <a:pPr>
              <a:buFontTx/>
              <a:buNone/>
            </a:pPr>
            <a:r>
              <a:rPr lang="en-US" sz="1800" dirty="0"/>
              <a:t>	A* search (sum of past and future cost)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394775"/>
            <a:ext cx="5815776" cy="541981"/>
          </a:xfrm>
        </p:spPr>
        <p:txBody>
          <a:bodyPr>
            <a:normAutofit fontScale="90000"/>
          </a:bodyPr>
          <a:lstStyle/>
          <a:p>
            <a:r>
              <a:rPr lang="en-US" sz="2700" dirty="0"/>
              <a:t>Function Optimization </a:t>
            </a:r>
            <a:br>
              <a:rPr lang="en-US" dirty="0"/>
            </a:br>
            <a:r>
              <a:rPr lang="en-US" sz="1600" dirty="0"/>
              <a:t>One of the most fundamental Problems</a:t>
            </a:r>
            <a:endParaRPr lang="en-US" dirty="0"/>
          </a:p>
        </p:txBody>
      </p:sp>
      <p:sp>
        <p:nvSpPr>
          <p:cNvPr id="3" name="Text Placeholder 2"/>
          <p:cNvSpPr>
            <a:spLocks noGrp="1"/>
          </p:cNvSpPr>
          <p:nvPr>
            <p:ph type="body" idx="1"/>
          </p:nvPr>
        </p:nvSpPr>
        <p:spPr>
          <a:xfrm>
            <a:off x="1485900" y="1128073"/>
            <a:ext cx="5715000" cy="973851"/>
          </a:xfrm>
        </p:spPr>
        <p:txBody>
          <a:bodyPr>
            <a:normAutofit/>
          </a:bodyPr>
          <a:lstStyle/>
          <a:p>
            <a:r>
              <a:rPr lang="en-US" dirty="0"/>
              <a:t>What is optimization?</a:t>
            </a:r>
          </a:p>
          <a:p>
            <a:r>
              <a:rPr lang="en-US" dirty="0"/>
              <a:t>All (almost) engineering/AI problems are optimizations! Why?</a:t>
            </a:r>
          </a:p>
        </p:txBody>
      </p:sp>
      <p:grpSp>
        <p:nvGrpSpPr>
          <p:cNvPr id="4" name="Picture 5"/>
          <p:cNvGrpSpPr/>
          <p:nvPr/>
        </p:nvGrpSpPr>
        <p:grpSpPr>
          <a:xfrm>
            <a:off x="1580343" y="2298655"/>
            <a:ext cx="5721333" cy="2354687"/>
            <a:chOff x="0" y="0"/>
            <a:chExt cx="4993859" cy="2252131"/>
          </a:xfrm>
        </p:grpSpPr>
        <p:sp>
          <p:nvSpPr>
            <p:cNvPr id="5" name="Rectangle"/>
            <p:cNvSpPr/>
            <p:nvPr/>
          </p:nvSpPr>
          <p:spPr>
            <a:xfrm>
              <a:off x="0" y="0"/>
              <a:ext cx="4993860" cy="2252132"/>
            </a:xfrm>
            <a:prstGeom prst="rect">
              <a:avLst/>
            </a:prstGeom>
            <a:solidFill>
              <a:srgbClr val="FFFFFF"/>
            </a:solidFill>
            <a:ln w="12700" cap="flat">
              <a:noFill/>
              <a:miter lim="400000"/>
            </a:ln>
            <a:effectLst/>
          </p:spPr>
          <p:txBody>
            <a:bodyPr wrap="square" lIns="34289" tIns="34289" rIns="34289" bIns="34289" numCol="1" anchor="ctr">
              <a:noAutofit/>
            </a:bodyPr>
            <a:lstStyle/>
            <a:p>
              <a:endParaRPr sz="1800"/>
            </a:p>
          </p:txBody>
        </p:sp>
        <p:pic>
          <p:nvPicPr>
            <p:cNvPr id="6" name="image7.tif" descr="image7.tif"/>
            <p:cNvPicPr>
              <a:picLocks noChangeAspect="1"/>
            </p:cNvPicPr>
            <p:nvPr/>
          </p:nvPicPr>
          <p:blipFill>
            <a:blip r:embed="rId2"/>
            <a:stretch>
              <a:fillRect/>
            </a:stretch>
          </p:blipFill>
          <p:spPr>
            <a:xfrm>
              <a:off x="0" y="0"/>
              <a:ext cx="4993860" cy="2252132"/>
            </a:xfrm>
            <a:prstGeom prst="rect">
              <a:avLst/>
            </a:prstGeom>
            <a:ln w="12700" cap="flat">
              <a:noFill/>
              <a:miter lim="400000"/>
            </a:ln>
            <a:effectLst/>
          </p:spPr>
        </p:pic>
      </p:grpSp>
      <p:sp>
        <p:nvSpPr>
          <p:cNvPr id="7" name="TextBox 6">
            <a:extLst>
              <a:ext uri="{FF2B5EF4-FFF2-40B4-BE49-F238E27FC236}">
                <a16:creationId xmlns:a16="http://schemas.microsoft.com/office/drawing/2014/main" id="{4954DCFC-5EB8-1948-9E52-C2AB0E4D82F8}"/>
              </a:ext>
            </a:extLst>
          </p:cNvPr>
          <p:cNvSpPr txBox="1"/>
          <p:nvPr/>
        </p:nvSpPr>
        <p:spPr>
          <a:xfrm>
            <a:off x="2049529" y="1893131"/>
            <a:ext cx="4884671" cy="400110"/>
          </a:xfrm>
          <a:prstGeom prst="rect">
            <a:avLst/>
          </a:prstGeom>
          <a:solidFill>
            <a:srgbClr val="FFC000"/>
          </a:solidFill>
        </p:spPr>
        <p:txBody>
          <a:bodyPr wrap="none" rtlCol="0">
            <a:spAutoFit/>
          </a:bodyPr>
          <a:lstStyle/>
          <a:p>
            <a:r>
              <a:rPr lang="en-US" sz="2000" dirty="0"/>
              <a:t>The landscape of the function to be optimized</a:t>
            </a:r>
          </a:p>
        </p:txBody>
      </p:sp>
    </p:spTree>
    <p:extLst>
      <p:ext uri="{BB962C8B-B14F-4D97-AF65-F5344CB8AC3E}">
        <p14:creationId xmlns:p14="http://schemas.microsoft.com/office/powerpoint/2010/main" val="2540540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en-US" dirty="0"/>
              <a:t>CS 561,  Session 4</a:t>
            </a:r>
          </a:p>
        </p:txBody>
      </p:sp>
      <p:sp>
        <p:nvSpPr>
          <p:cNvPr id="29699" name="Slide Number Placeholder 5"/>
          <p:cNvSpPr>
            <a:spLocks noGrp="1"/>
          </p:cNvSpPr>
          <p:nvPr>
            <p:ph type="sldNum" sz="quarter" idx="12"/>
          </p:nvPr>
        </p:nvSpPr>
        <p:spPr>
          <a:noFill/>
        </p:spPr>
        <p:txBody>
          <a:bodyPr/>
          <a:lstStyle/>
          <a:p>
            <a:fld id="{A585B8FB-864A-1D4C-B183-E9949C5F87CB}" type="slidenum">
              <a:rPr lang="en-US" smtClean="0"/>
              <a:pPr/>
              <a:t>31</a:t>
            </a:fld>
            <a:endParaRPr lang="en-US"/>
          </a:p>
        </p:txBody>
      </p:sp>
      <p:sp>
        <p:nvSpPr>
          <p:cNvPr id="29700" name="Rectangle 2"/>
          <p:cNvSpPr>
            <a:spLocks noGrp="1" noChangeArrowheads="1"/>
          </p:cNvSpPr>
          <p:nvPr>
            <p:ph type="title"/>
          </p:nvPr>
        </p:nvSpPr>
        <p:spPr/>
        <p:txBody>
          <a:bodyPr/>
          <a:lstStyle/>
          <a:p>
            <a:r>
              <a:rPr lang="en-US" dirty="0"/>
              <a:t>Function Optimization</a:t>
            </a:r>
          </a:p>
        </p:txBody>
      </p:sp>
      <p:sp>
        <p:nvSpPr>
          <p:cNvPr id="29701" name="Rectangle 3"/>
          <p:cNvSpPr>
            <a:spLocks noGrp="1" noChangeArrowheads="1"/>
          </p:cNvSpPr>
          <p:nvPr>
            <p:ph type="body" idx="1"/>
          </p:nvPr>
        </p:nvSpPr>
        <p:spPr/>
        <p:txBody>
          <a:bodyPr/>
          <a:lstStyle/>
          <a:p>
            <a:r>
              <a:rPr lang="en-US" dirty="0"/>
              <a:t>Iterative improvement</a:t>
            </a:r>
          </a:p>
          <a:p>
            <a:r>
              <a:rPr lang="en-US" dirty="0"/>
              <a:t>Hill climbing</a:t>
            </a:r>
          </a:p>
          <a:p>
            <a:r>
              <a:rPr lang="en-US" dirty="0"/>
              <a:t>Simulated annealing</a:t>
            </a:r>
          </a:p>
          <a:p>
            <a:r>
              <a:rPr lang="en-US" dirty="0"/>
              <a:t>Genetic Algorithms</a:t>
            </a:r>
          </a:p>
        </p:txBody>
      </p:sp>
    </p:spTree>
    <p:extLst>
      <p:ext uri="{BB962C8B-B14F-4D97-AF65-F5344CB8AC3E}">
        <p14:creationId xmlns:p14="http://schemas.microsoft.com/office/powerpoint/2010/main" val="695485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a:spLocks noGrp="1"/>
          </p:cNvSpPr>
          <p:nvPr>
            <p:ph type="ftr" sz="quarter" idx="11"/>
          </p:nvPr>
        </p:nvSpPr>
        <p:spPr>
          <a:noFill/>
        </p:spPr>
        <p:txBody>
          <a:bodyPr/>
          <a:lstStyle/>
          <a:p>
            <a:r>
              <a:rPr lang="en-US" dirty="0"/>
              <a:t>CS 561,  Session 4</a:t>
            </a:r>
          </a:p>
        </p:txBody>
      </p:sp>
      <p:sp>
        <p:nvSpPr>
          <p:cNvPr id="30723" name="Slide Number Placeholder 5"/>
          <p:cNvSpPr>
            <a:spLocks noGrp="1"/>
          </p:cNvSpPr>
          <p:nvPr>
            <p:ph type="sldNum" sz="quarter" idx="12"/>
          </p:nvPr>
        </p:nvSpPr>
        <p:spPr>
          <a:noFill/>
        </p:spPr>
        <p:txBody>
          <a:bodyPr/>
          <a:lstStyle/>
          <a:p>
            <a:fld id="{3F9C671A-F6F5-BF43-9D69-A511205949D0}" type="slidenum">
              <a:rPr lang="en-US" smtClean="0"/>
              <a:pPr/>
              <a:t>32</a:t>
            </a:fld>
            <a:endParaRPr lang="en-US"/>
          </a:p>
        </p:txBody>
      </p:sp>
      <p:sp>
        <p:nvSpPr>
          <p:cNvPr id="30724" name="Rectangle 1026"/>
          <p:cNvSpPr>
            <a:spLocks noGrp="1" noChangeArrowheads="1"/>
          </p:cNvSpPr>
          <p:nvPr>
            <p:ph type="title"/>
          </p:nvPr>
        </p:nvSpPr>
        <p:spPr/>
        <p:txBody>
          <a:bodyPr/>
          <a:lstStyle/>
          <a:p>
            <a:r>
              <a:rPr lang="en-US"/>
              <a:t>Iterative improvement</a:t>
            </a:r>
          </a:p>
        </p:txBody>
      </p:sp>
      <p:sp>
        <p:nvSpPr>
          <p:cNvPr id="30725" name="Rectangle 1027"/>
          <p:cNvSpPr>
            <a:spLocks noGrp="1" noChangeArrowheads="1"/>
          </p:cNvSpPr>
          <p:nvPr>
            <p:ph type="body" idx="1"/>
          </p:nvPr>
        </p:nvSpPr>
        <p:spPr/>
        <p:txBody>
          <a:bodyPr/>
          <a:lstStyle/>
          <a:p>
            <a:r>
              <a:rPr lang="en-US" sz="1800"/>
              <a:t>In many optimization problems, </a:t>
            </a:r>
            <a:r>
              <a:rPr lang="en-US" sz="1800">
                <a:solidFill>
                  <a:srgbClr val="0066FF"/>
                </a:solidFill>
              </a:rPr>
              <a:t>path</a:t>
            </a:r>
            <a:r>
              <a:rPr lang="en-US" sz="1800"/>
              <a:t> is irrelevant;</a:t>
            </a:r>
          </a:p>
          <a:p>
            <a:pPr>
              <a:buFontTx/>
              <a:buNone/>
            </a:pPr>
            <a:r>
              <a:rPr lang="en-US" sz="1800"/>
              <a:t>	the goal state itself is the solution.</a:t>
            </a:r>
          </a:p>
          <a:p>
            <a:endParaRPr lang="en-US" sz="1800"/>
          </a:p>
          <a:p>
            <a:r>
              <a:rPr lang="en-US" sz="1800"/>
              <a:t>Then, state space = space of “</a:t>
            </a:r>
            <a:r>
              <a:rPr lang="en-US" sz="1800">
                <a:solidFill>
                  <a:srgbClr val="0066FF"/>
                </a:solidFill>
              </a:rPr>
              <a:t>complete</a:t>
            </a:r>
            <a:r>
              <a:rPr lang="en-US" sz="1800"/>
              <a:t>” configurations.</a:t>
            </a:r>
          </a:p>
          <a:p>
            <a:pPr>
              <a:buFontTx/>
              <a:buNone/>
            </a:pPr>
            <a:r>
              <a:rPr lang="en-US" sz="1800"/>
              <a:t>	Algorithm goal:</a:t>
            </a:r>
          </a:p>
          <a:p>
            <a:pPr>
              <a:buFontTx/>
              <a:buNone/>
            </a:pPr>
            <a:r>
              <a:rPr lang="en-US" sz="1800"/>
              <a:t>		- find optimal configuration (e.g., TSP), or,</a:t>
            </a:r>
          </a:p>
          <a:p>
            <a:pPr>
              <a:buFontTx/>
              <a:buNone/>
            </a:pPr>
            <a:r>
              <a:rPr lang="en-US" sz="1800"/>
              <a:t>		- find configuration satisfying constraints</a:t>
            </a:r>
          </a:p>
          <a:p>
            <a:pPr>
              <a:buFontTx/>
              <a:buNone/>
            </a:pPr>
            <a:r>
              <a:rPr lang="en-US" sz="1800"/>
              <a:t>			(e.g., n-queens)</a:t>
            </a:r>
          </a:p>
          <a:p>
            <a:endParaRPr lang="en-US" sz="1800"/>
          </a:p>
          <a:p>
            <a:r>
              <a:rPr lang="en-US" sz="1800"/>
              <a:t>In such cases, can use </a:t>
            </a:r>
            <a:r>
              <a:rPr lang="en-US" sz="1800">
                <a:solidFill>
                  <a:schemeClr val="hlink"/>
                </a:solidFill>
              </a:rPr>
              <a:t>iterative improvement algorithms</a:t>
            </a:r>
            <a:r>
              <a:rPr lang="en-US" sz="1800"/>
              <a:t>: keep a single “</a:t>
            </a:r>
            <a:r>
              <a:rPr lang="en-US" sz="1800">
                <a:solidFill>
                  <a:srgbClr val="0066FF"/>
                </a:solidFill>
              </a:rPr>
              <a:t>current</a:t>
            </a:r>
            <a:r>
              <a:rPr lang="en-US" sz="1800"/>
              <a:t>” state, and try to improve it.</a:t>
            </a:r>
          </a:p>
        </p:txBody>
      </p:sp>
    </p:spTree>
    <p:extLst>
      <p:ext uri="{BB962C8B-B14F-4D97-AF65-F5344CB8AC3E}">
        <p14:creationId xmlns:p14="http://schemas.microsoft.com/office/powerpoint/2010/main" val="2359115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a:spLocks noGrp="1"/>
          </p:cNvSpPr>
          <p:nvPr>
            <p:ph type="ftr" sz="quarter" idx="11"/>
          </p:nvPr>
        </p:nvSpPr>
        <p:spPr>
          <a:noFill/>
        </p:spPr>
        <p:txBody>
          <a:bodyPr/>
          <a:lstStyle/>
          <a:p>
            <a:r>
              <a:rPr lang="en-US" dirty="0"/>
              <a:t>CS 561,  Session 4</a:t>
            </a:r>
          </a:p>
        </p:txBody>
      </p:sp>
      <p:sp>
        <p:nvSpPr>
          <p:cNvPr id="31747" name="Slide Number Placeholder 5"/>
          <p:cNvSpPr>
            <a:spLocks noGrp="1"/>
          </p:cNvSpPr>
          <p:nvPr>
            <p:ph type="sldNum" sz="quarter" idx="12"/>
          </p:nvPr>
        </p:nvSpPr>
        <p:spPr>
          <a:noFill/>
        </p:spPr>
        <p:txBody>
          <a:bodyPr/>
          <a:lstStyle/>
          <a:p>
            <a:fld id="{05792398-DB54-6A43-AFDF-3646D0EB8933}" type="slidenum">
              <a:rPr lang="en-US" smtClean="0"/>
              <a:pPr/>
              <a:t>33</a:t>
            </a:fld>
            <a:endParaRPr lang="en-US"/>
          </a:p>
        </p:txBody>
      </p:sp>
      <p:sp>
        <p:nvSpPr>
          <p:cNvPr id="31748" name="Rectangle 1026"/>
          <p:cNvSpPr>
            <a:spLocks noGrp="1" noChangeArrowheads="1"/>
          </p:cNvSpPr>
          <p:nvPr>
            <p:ph type="title"/>
          </p:nvPr>
        </p:nvSpPr>
        <p:spPr/>
        <p:txBody>
          <a:bodyPr/>
          <a:lstStyle/>
          <a:p>
            <a:r>
              <a:rPr lang="en-US"/>
              <a:t>Iterative improvement example: vacuum world</a:t>
            </a:r>
          </a:p>
        </p:txBody>
      </p:sp>
      <p:pic>
        <p:nvPicPr>
          <p:cNvPr id="31749" name="Picture 1028"/>
          <p:cNvPicPr>
            <a:picLocks noChangeAspect="1" noChangeArrowheads="1"/>
          </p:cNvPicPr>
          <p:nvPr/>
        </p:nvPicPr>
        <p:blipFill>
          <a:blip r:embed="rId2">
            <a:lum contrast="6000"/>
          </a:blip>
          <a:srcRect/>
          <a:stretch>
            <a:fillRect/>
          </a:stretch>
        </p:blipFill>
        <p:spPr bwMode="auto">
          <a:xfrm>
            <a:off x="1257300" y="2231232"/>
            <a:ext cx="6572250" cy="2912269"/>
          </a:xfrm>
          <a:prstGeom prst="rect">
            <a:avLst/>
          </a:prstGeom>
          <a:noFill/>
          <a:ln w="9525">
            <a:noFill/>
            <a:miter lim="800000"/>
            <a:headEnd/>
            <a:tailEnd/>
          </a:ln>
        </p:spPr>
      </p:pic>
      <p:sp>
        <p:nvSpPr>
          <p:cNvPr id="31750" name="Text Box 1029"/>
          <p:cNvSpPr txBox="1">
            <a:spLocks noChangeArrowheads="1"/>
          </p:cNvSpPr>
          <p:nvPr/>
        </p:nvSpPr>
        <p:spPr bwMode="auto">
          <a:xfrm>
            <a:off x="469900" y="892969"/>
            <a:ext cx="8153399" cy="1315745"/>
          </a:xfrm>
          <a:prstGeom prst="rect">
            <a:avLst/>
          </a:prstGeom>
          <a:noFill/>
          <a:ln w="9525">
            <a:noFill/>
            <a:miter lim="800000"/>
            <a:headEnd/>
            <a:tailEnd/>
          </a:ln>
        </p:spPr>
        <p:txBody>
          <a:bodyPr wrap="square">
            <a:prstTxWarp prst="textNoShape">
              <a:avLst/>
            </a:prstTxWarp>
            <a:spAutoFit/>
          </a:bodyPr>
          <a:lstStyle/>
          <a:p>
            <a:r>
              <a:rPr lang="en-US" sz="1800" dirty="0">
                <a:solidFill>
                  <a:schemeClr val="hlink"/>
                </a:solidFill>
                <a:latin typeface="Tahoma" charset="0"/>
              </a:rPr>
              <a:t>Simplified world:</a:t>
            </a:r>
            <a:r>
              <a:rPr lang="en-US" sz="1800" dirty="0">
                <a:latin typeface="Tahoma" charset="0"/>
              </a:rPr>
              <a:t> 2 locations, each may or not contain dirt,</a:t>
            </a:r>
          </a:p>
          <a:p>
            <a:r>
              <a:rPr lang="en-US" sz="1800" dirty="0">
                <a:latin typeface="Tahoma" charset="0"/>
              </a:rPr>
              <a:t>	each may or not contain vacuuming agent.</a:t>
            </a:r>
          </a:p>
          <a:p>
            <a:r>
              <a:rPr lang="en-US" sz="1800" dirty="0">
                <a:solidFill>
                  <a:schemeClr val="hlink"/>
                </a:solidFill>
                <a:latin typeface="Tahoma" charset="0"/>
              </a:rPr>
              <a:t>Goal of agent:</a:t>
            </a:r>
            <a:r>
              <a:rPr lang="en-US" sz="1800" dirty="0">
                <a:latin typeface="Tahoma" charset="0"/>
              </a:rPr>
              <a:t> clean up the dirt.</a:t>
            </a:r>
          </a:p>
          <a:p>
            <a:endParaRPr lang="en-US" sz="750" dirty="0">
              <a:latin typeface="Tahoma" charset="0"/>
            </a:endParaRPr>
          </a:p>
          <a:p>
            <a:r>
              <a:rPr lang="en-US" sz="1800" dirty="0">
                <a:solidFill>
                  <a:srgbClr val="0066FF"/>
                </a:solidFill>
                <a:latin typeface="Tahoma" charset="0"/>
              </a:rPr>
              <a:t>If path does not matter, do not need to keep track of it.</a:t>
            </a:r>
          </a:p>
        </p:txBody>
      </p:sp>
    </p:spTree>
    <p:extLst>
      <p:ext uri="{BB962C8B-B14F-4D97-AF65-F5344CB8AC3E}">
        <p14:creationId xmlns:p14="http://schemas.microsoft.com/office/powerpoint/2010/main" val="330532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Footer Placeholder 4"/>
          <p:cNvSpPr>
            <a:spLocks noGrp="1"/>
          </p:cNvSpPr>
          <p:nvPr>
            <p:ph type="ftr" sz="quarter" idx="11"/>
          </p:nvPr>
        </p:nvSpPr>
        <p:spPr>
          <a:noFill/>
        </p:spPr>
        <p:txBody>
          <a:bodyPr/>
          <a:lstStyle/>
          <a:p>
            <a:r>
              <a:rPr lang="en-US" dirty="0"/>
              <a:t>CS 561,  Session 4</a:t>
            </a:r>
          </a:p>
        </p:txBody>
      </p:sp>
      <p:sp>
        <p:nvSpPr>
          <p:cNvPr id="32772" name="Slide Number Placeholder 5"/>
          <p:cNvSpPr>
            <a:spLocks noGrp="1"/>
          </p:cNvSpPr>
          <p:nvPr>
            <p:ph type="sldNum" sz="quarter" idx="12"/>
          </p:nvPr>
        </p:nvSpPr>
        <p:spPr>
          <a:noFill/>
        </p:spPr>
        <p:txBody>
          <a:bodyPr/>
          <a:lstStyle/>
          <a:p>
            <a:fld id="{0BE73AC8-8080-8A40-9238-370AEB0803C7}" type="slidenum">
              <a:rPr lang="en-US" smtClean="0"/>
              <a:pPr/>
              <a:t>34</a:t>
            </a:fld>
            <a:endParaRPr lang="en-US"/>
          </a:p>
        </p:txBody>
      </p:sp>
      <p:sp>
        <p:nvSpPr>
          <p:cNvPr id="32773" name="Rectangle 2"/>
          <p:cNvSpPr>
            <a:spLocks noGrp="1" noChangeArrowheads="1"/>
          </p:cNvSpPr>
          <p:nvPr>
            <p:ph type="title"/>
          </p:nvPr>
        </p:nvSpPr>
        <p:spPr/>
        <p:txBody>
          <a:bodyPr/>
          <a:lstStyle/>
          <a:p>
            <a:r>
              <a:rPr lang="en-US"/>
              <a:t>Iterative improvement example: n-queens</a:t>
            </a:r>
          </a:p>
        </p:txBody>
      </p:sp>
      <p:sp>
        <p:nvSpPr>
          <p:cNvPr id="32774" name="Rectangle 3"/>
          <p:cNvSpPr>
            <a:spLocks noGrp="1" noChangeArrowheads="1"/>
          </p:cNvSpPr>
          <p:nvPr>
            <p:ph type="body" idx="1"/>
          </p:nvPr>
        </p:nvSpPr>
        <p:spPr/>
        <p:txBody>
          <a:bodyPr/>
          <a:lstStyle/>
          <a:p>
            <a:r>
              <a:rPr lang="en-US" sz="1800">
                <a:solidFill>
                  <a:srgbClr val="0066FF"/>
                </a:solidFill>
              </a:rPr>
              <a:t>Goal:</a:t>
            </a:r>
            <a:r>
              <a:rPr lang="en-US" sz="1800"/>
              <a:t> Put n chess-game queens on an n x n board, with no two queens on the same row, column, or diagonal.</a:t>
            </a:r>
          </a:p>
          <a:p>
            <a:endParaRPr lang="en-US" sz="1800"/>
          </a:p>
          <a:p>
            <a:endParaRPr lang="en-US" sz="1800"/>
          </a:p>
          <a:p>
            <a:endParaRPr lang="en-US" sz="1800"/>
          </a:p>
          <a:p>
            <a:endParaRPr lang="en-US" sz="1800"/>
          </a:p>
          <a:p>
            <a:endParaRPr lang="en-US" sz="1800"/>
          </a:p>
          <a:p>
            <a:endParaRPr lang="en-US" sz="1800"/>
          </a:p>
          <a:p>
            <a:endParaRPr lang="en-US" sz="1800"/>
          </a:p>
          <a:p>
            <a:r>
              <a:rPr lang="en-US" sz="1800"/>
              <a:t>Here, goal state is initially unknown but is specified by constraints that it must satisfy.</a:t>
            </a:r>
          </a:p>
        </p:txBody>
      </p:sp>
      <p:graphicFrame>
        <p:nvGraphicFramePr>
          <p:cNvPr id="32770" name="Object 2"/>
          <p:cNvGraphicFramePr>
            <a:graphicFrameLocks noChangeAspect="1"/>
          </p:cNvGraphicFramePr>
          <p:nvPr/>
        </p:nvGraphicFramePr>
        <p:xfrm>
          <a:off x="1171575" y="1828800"/>
          <a:ext cx="6800850" cy="1785938"/>
        </p:xfrm>
        <a:graphic>
          <a:graphicData uri="http://schemas.openxmlformats.org/presentationml/2006/ole">
            <mc:AlternateContent xmlns:mc="http://schemas.openxmlformats.org/markup-compatibility/2006">
              <mc:Choice xmlns:v="urn:schemas-microsoft-com:vml" Requires="v">
                <p:oleObj spid="_x0000_s52262" name="Image" r:id="rId3" imgW="12097423" imgH="3176844" progId="">
                  <p:embed/>
                </p:oleObj>
              </mc:Choice>
              <mc:Fallback>
                <p:oleObj name="Image" r:id="rId3" imgW="12097423" imgH="3176844" progId="">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1828800"/>
                        <a:ext cx="6800850" cy="1785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2891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a:spLocks noGrp="1"/>
          </p:cNvSpPr>
          <p:nvPr>
            <p:ph type="ftr" sz="quarter" idx="11"/>
          </p:nvPr>
        </p:nvSpPr>
        <p:spPr>
          <a:noFill/>
        </p:spPr>
        <p:txBody>
          <a:bodyPr/>
          <a:lstStyle/>
          <a:p>
            <a:r>
              <a:rPr lang="en-US" dirty="0"/>
              <a:t>CS 561,  Session 4</a:t>
            </a:r>
          </a:p>
        </p:txBody>
      </p:sp>
      <p:sp>
        <p:nvSpPr>
          <p:cNvPr id="33796" name="Slide Number Placeholder 5"/>
          <p:cNvSpPr>
            <a:spLocks noGrp="1"/>
          </p:cNvSpPr>
          <p:nvPr>
            <p:ph type="sldNum" sz="quarter" idx="12"/>
          </p:nvPr>
        </p:nvSpPr>
        <p:spPr>
          <a:noFill/>
        </p:spPr>
        <p:txBody>
          <a:bodyPr/>
          <a:lstStyle/>
          <a:p>
            <a:fld id="{AB40291A-F9ED-DE47-AF73-1E64E090C527}" type="slidenum">
              <a:rPr lang="en-US" smtClean="0"/>
              <a:pPr/>
              <a:t>35</a:t>
            </a:fld>
            <a:endParaRPr lang="en-US"/>
          </a:p>
        </p:txBody>
      </p:sp>
      <p:sp>
        <p:nvSpPr>
          <p:cNvPr id="33797" name="Rectangle 1026"/>
          <p:cNvSpPr>
            <a:spLocks noGrp="1" noChangeArrowheads="1"/>
          </p:cNvSpPr>
          <p:nvPr>
            <p:ph type="title"/>
          </p:nvPr>
        </p:nvSpPr>
        <p:spPr/>
        <p:txBody>
          <a:bodyPr/>
          <a:lstStyle/>
          <a:p>
            <a:r>
              <a:rPr lang="en-US"/>
              <a:t>Hill climbing (or gradient ascent/descent)</a:t>
            </a:r>
          </a:p>
        </p:txBody>
      </p:sp>
      <p:sp>
        <p:nvSpPr>
          <p:cNvPr id="33798" name="Rectangle 1027"/>
          <p:cNvSpPr>
            <a:spLocks noGrp="1" noChangeArrowheads="1"/>
          </p:cNvSpPr>
          <p:nvPr>
            <p:ph type="body" idx="1"/>
          </p:nvPr>
        </p:nvSpPr>
        <p:spPr/>
        <p:txBody>
          <a:bodyPr/>
          <a:lstStyle/>
          <a:p>
            <a:r>
              <a:rPr lang="en-US" sz="1800"/>
              <a:t>Iteratively maximize “</a:t>
            </a:r>
            <a:r>
              <a:rPr lang="en-US" sz="1800">
                <a:solidFill>
                  <a:srgbClr val="0066FF"/>
                </a:solidFill>
              </a:rPr>
              <a:t>value</a:t>
            </a:r>
            <a:r>
              <a:rPr lang="en-US" sz="1800"/>
              <a:t>” of current state, by replacing it by successor state that has highest value, as long as possible.</a:t>
            </a:r>
          </a:p>
        </p:txBody>
      </p:sp>
      <p:graphicFrame>
        <p:nvGraphicFramePr>
          <p:cNvPr id="33794" name="Object 2"/>
          <p:cNvGraphicFramePr>
            <a:graphicFrameLocks noChangeAspect="1"/>
          </p:cNvGraphicFramePr>
          <p:nvPr/>
        </p:nvGraphicFramePr>
        <p:xfrm>
          <a:off x="1160860" y="2107407"/>
          <a:ext cx="6822281" cy="2807494"/>
        </p:xfrm>
        <a:graphic>
          <a:graphicData uri="http://schemas.openxmlformats.org/presentationml/2006/ole">
            <mc:AlternateContent xmlns:mc="http://schemas.openxmlformats.org/markup-compatibility/2006">
              <mc:Choice xmlns:v="urn:schemas-microsoft-com:vml" Requires="v">
                <p:oleObj spid="_x0000_s53286" name="Image" r:id="rId3" imgW="12135545" imgH="4993999" progId="">
                  <p:embed/>
                </p:oleObj>
              </mc:Choice>
              <mc:Fallback>
                <p:oleObj name="Image" r:id="rId3" imgW="12135545" imgH="4993999" progId="">
                  <p:embed/>
                  <p:pic>
                    <p:nvPicPr>
                      <p:cNvPr id="337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860" y="2107407"/>
                        <a:ext cx="6822281" cy="28074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58836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dirty="0"/>
              <a:t>CS 561,  Session 4</a:t>
            </a:r>
          </a:p>
        </p:txBody>
      </p:sp>
      <p:sp>
        <p:nvSpPr>
          <p:cNvPr id="35843" name="Slide Number Placeholder 5"/>
          <p:cNvSpPr>
            <a:spLocks noGrp="1"/>
          </p:cNvSpPr>
          <p:nvPr>
            <p:ph type="sldNum" sz="quarter" idx="12"/>
          </p:nvPr>
        </p:nvSpPr>
        <p:spPr>
          <a:noFill/>
        </p:spPr>
        <p:txBody>
          <a:bodyPr/>
          <a:lstStyle/>
          <a:p>
            <a:fld id="{15822F76-A4A4-284B-9372-941CEF55E2D3}" type="slidenum">
              <a:rPr lang="en-US" smtClean="0"/>
              <a:pPr/>
              <a:t>36</a:t>
            </a:fld>
            <a:endParaRPr lang="en-US"/>
          </a:p>
        </p:txBody>
      </p:sp>
      <p:sp>
        <p:nvSpPr>
          <p:cNvPr id="35844" name="Rectangle 1026"/>
          <p:cNvSpPr>
            <a:spLocks noGrp="1" noChangeArrowheads="1"/>
          </p:cNvSpPr>
          <p:nvPr>
            <p:ph type="title"/>
          </p:nvPr>
        </p:nvSpPr>
        <p:spPr/>
        <p:txBody>
          <a:bodyPr/>
          <a:lstStyle/>
          <a:p>
            <a:r>
              <a:rPr lang="en-US"/>
              <a:t>Hill climbing</a:t>
            </a:r>
          </a:p>
        </p:txBody>
      </p:sp>
      <p:sp>
        <p:nvSpPr>
          <p:cNvPr id="35845" name="Rectangle 1027"/>
          <p:cNvSpPr>
            <a:spLocks noGrp="1" noChangeArrowheads="1"/>
          </p:cNvSpPr>
          <p:nvPr>
            <p:ph type="body" idx="1"/>
          </p:nvPr>
        </p:nvSpPr>
        <p:spPr/>
        <p:txBody>
          <a:bodyPr/>
          <a:lstStyle/>
          <a:p>
            <a:r>
              <a:rPr lang="en-US" sz="1800"/>
              <a:t>Note: minimizing a “value” function v(n) is equivalent to maximizing –v(n),</a:t>
            </a:r>
          </a:p>
          <a:p>
            <a:pPr>
              <a:buFontTx/>
              <a:buNone/>
            </a:pPr>
            <a:endParaRPr lang="en-US" sz="1800"/>
          </a:p>
          <a:p>
            <a:pPr>
              <a:buFontTx/>
              <a:buNone/>
            </a:pPr>
            <a:r>
              <a:rPr lang="en-US" sz="1800"/>
              <a:t>	thus both notions are used interchangeably.</a:t>
            </a:r>
          </a:p>
          <a:p>
            <a:endParaRPr lang="en-US" sz="1800"/>
          </a:p>
          <a:p>
            <a:endParaRPr lang="en-US" sz="1800"/>
          </a:p>
          <a:p>
            <a:endParaRPr lang="en-US" sz="1800"/>
          </a:p>
          <a:p>
            <a:r>
              <a:rPr lang="en-US" sz="1800"/>
              <a:t>Notion of “</a:t>
            </a:r>
            <a:r>
              <a:rPr lang="en-US" sz="1800">
                <a:solidFill>
                  <a:srgbClr val="0066FF"/>
                </a:solidFill>
              </a:rPr>
              <a:t>extremization</a:t>
            </a:r>
            <a:r>
              <a:rPr lang="en-US" sz="1800"/>
              <a:t>”: find extrema (minima or maxima) of a value function.</a:t>
            </a:r>
          </a:p>
        </p:txBody>
      </p:sp>
    </p:spTree>
    <p:extLst>
      <p:ext uri="{BB962C8B-B14F-4D97-AF65-F5344CB8AC3E}">
        <p14:creationId xmlns:p14="http://schemas.microsoft.com/office/powerpoint/2010/main" val="2155165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4"/>
          <p:cNvSpPr>
            <a:spLocks noGrp="1"/>
          </p:cNvSpPr>
          <p:nvPr>
            <p:ph type="ftr" sz="quarter" idx="11"/>
          </p:nvPr>
        </p:nvSpPr>
        <p:spPr>
          <a:noFill/>
        </p:spPr>
        <p:txBody>
          <a:bodyPr/>
          <a:lstStyle/>
          <a:p>
            <a:r>
              <a:rPr lang="en-US" dirty="0"/>
              <a:t>CS 561,  Session 4</a:t>
            </a:r>
          </a:p>
        </p:txBody>
      </p:sp>
      <p:sp>
        <p:nvSpPr>
          <p:cNvPr id="36868" name="Slide Number Placeholder 5"/>
          <p:cNvSpPr>
            <a:spLocks noGrp="1"/>
          </p:cNvSpPr>
          <p:nvPr>
            <p:ph type="sldNum" sz="quarter" idx="12"/>
          </p:nvPr>
        </p:nvSpPr>
        <p:spPr>
          <a:noFill/>
        </p:spPr>
        <p:txBody>
          <a:bodyPr/>
          <a:lstStyle/>
          <a:p>
            <a:fld id="{E6BEB78E-21D6-EF49-B9BD-D21AD15C03CD}" type="slidenum">
              <a:rPr lang="en-US" smtClean="0"/>
              <a:pPr/>
              <a:t>37</a:t>
            </a:fld>
            <a:endParaRPr lang="en-US"/>
          </a:p>
        </p:txBody>
      </p:sp>
      <p:sp>
        <p:nvSpPr>
          <p:cNvPr id="36869" name="Rectangle 1026"/>
          <p:cNvSpPr>
            <a:spLocks noGrp="1" noChangeArrowheads="1"/>
          </p:cNvSpPr>
          <p:nvPr>
            <p:ph type="title"/>
          </p:nvPr>
        </p:nvSpPr>
        <p:spPr/>
        <p:txBody>
          <a:bodyPr/>
          <a:lstStyle/>
          <a:p>
            <a:r>
              <a:rPr lang="en-US"/>
              <a:t>Hill climbing</a:t>
            </a:r>
          </a:p>
        </p:txBody>
      </p:sp>
      <p:sp>
        <p:nvSpPr>
          <p:cNvPr id="36870" name="Rectangle 1027"/>
          <p:cNvSpPr>
            <a:spLocks noGrp="1" noChangeArrowheads="1"/>
          </p:cNvSpPr>
          <p:nvPr>
            <p:ph type="body" idx="1"/>
          </p:nvPr>
        </p:nvSpPr>
        <p:spPr/>
        <p:txBody>
          <a:bodyPr/>
          <a:lstStyle/>
          <a:p>
            <a:r>
              <a:rPr lang="en-US" sz="1800">
                <a:solidFill>
                  <a:srgbClr val="0066FF"/>
                </a:solidFill>
              </a:rPr>
              <a:t>Problem:</a:t>
            </a:r>
            <a:r>
              <a:rPr lang="en-US" sz="1800"/>
              <a:t> depending on initial state, may get stuck in local extremum.</a:t>
            </a:r>
          </a:p>
        </p:txBody>
      </p:sp>
      <p:graphicFrame>
        <p:nvGraphicFramePr>
          <p:cNvPr id="36866" name="Object 2"/>
          <p:cNvGraphicFramePr>
            <a:graphicFrameLocks noChangeAspect="1"/>
          </p:cNvGraphicFramePr>
          <p:nvPr/>
        </p:nvGraphicFramePr>
        <p:xfrm>
          <a:off x="1371601" y="1885951"/>
          <a:ext cx="6222206" cy="2840831"/>
        </p:xfrm>
        <a:graphic>
          <a:graphicData uri="http://schemas.openxmlformats.org/presentationml/2006/ole">
            <mc:AlternateContent xmlns:mc="http://schemas.openxmlformats.org/markup-compatibility/2006">
              <mc:Choice xmlns:v="urn:schemas-microsoft-com:vml" Requires="v">
                <p:oleObj spid="_x0000_s54310" name="Image" r:id="rId3" imgW="9937169" imgH="4536534" progId="">
                  <p:embed/>
                </p:oleObj>
              </mc:Choice>
              <mc:Fallback>
                <p:oleObj name="Image" r:id="rId3" imgW="9937169" imgH="4536534" progId="">
                  <p:embed/>
                  <p:pic>
                    <p:nvPicPr>
                      <p:cNvPr id="368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1" y="1885951"/>
                        <a:ext cx="6222206" cy="2840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11690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Footer Placeholder 4"/>
          <p:cNvSpPr>
            <a:spLocks noGrp="1"/>
          </p:cNvSpPr>
          <p:nvPr>
            <p:ph type="ftr" sz="quarter" idx="11"/>
          </p:nvPr>
        </p:nvSpPr>
        <p:spPr>
          <a:noFill/>
        </p:spPr>
        <p:txBody>
          <a:bodyPr/>
          <a:lstStyle/>
          <a:p>
            <a:r>
              <a:rPr lang="en-US" dirty="0"/>
              <a:t>CS 561,  Session 4</a:t>
            </a:r>
          </a:p>
        </p:txBody>
      </p:sp>
      <p:sp>
        <p:nvSpPr>
          <p:cNvPr id="37892" name="Slide Number Placeholder 5"/>
          <p:cNvSpPr>
            <a:spLocks noGrp="1"/>
          </p:cNvSpPr>
          <p:nvPr>
            <p:ph type="sldNum" sz="quarter" idx="12"/>
          </p:nvPr>
        </p:nvSpPr>
        <p:spPr>
          <a:noFill/>
        </p:spPr>
        <p:txBody>
          <a:bodyPr/>
          <a:lstStyle/>
          <a:p>
            <a:fld id="{C7B4C38C-A6B8-2C4B-AB86-C663D268055A}" type="slidenum">
              <a:rPr lang="en-US" smtClean="0"/>
              <a:pPr/>
              <a:t>38</a:t>
            </a:fld>
            <a:endParaRPr lang="en-US"/>
          </a:p>
        </p:txBody>
      </p:sp>
      <p:sp>
        <p:nvSpPr>
          <p:cNvPr id="37893" name="Rectangle 2"/>
          <p:cNvSpPr>
            <a:spLocks noGrp="1" noChangeArrowheads="1"/>
          </p:cNvSpPr>
          <p:nvPr>
            <p:ph type="title"/>
          </p:nvPr>
        </p:nvSpPr>
        <p:spPr/>
        <p:txBody>
          <a:bodyPr/>
          <a:lstStyle/>
          <a:p>
            <a:r>
              <a:rPr lang="en-US"/>
              <a:t>Minimizing energy</a:t>
            </a:r>
          </a:p>
        </p:txBody>
      </p:sp>
      <p:sp>
        <p:nvSpPr>
          <p:cNvPr id="37894" name="Rectangle 4"/>
          <p:cNvSpPr>
            <a:spLocks noGrp="1" noChangeArrowheads="1"/>
          </p:cNvSpPr>
          <p:nvPr>
            <p:ph type="body" idx="1"/>
          </p:nvPr>
        </p:nvSpPr>
        <p:spPr>
          <a:xfrm>
            <a:off x="469900" y="1071562"/>
            <a:ext cx="7196535" cy="1614488"/>
          </a:xfrm>
          <a:noFill/>
        </p:spPr>
        <p:txBody>
          <a:bodyPr vert="horz" wrap="square" lIns="69056" tIns="34529" rIns="69056" bIns="34529" numCol="1" anchor="t" anchorCtr="0" compatLnSpc="1">
            <a:prstTxWarp prst="textNoShape">
              <a:avLst/>
            </a:prstTxWarp>
          </a:bodyPr>
          <a:lstStyle/>
          <a:p>
            <a:pPr>
              <a:lnSpc>
                <a:spcPct val="90000"/>
              </a:lnSpc>
              <a:spcBef>
                <a:spcPts val="225"/>
              </a:spcBef>
            </a:pPr>
            <a:r>
              <a:rPr lang="en-US" sz="1800" dirty="0"/>
              <a:t>Let’s now change the formulation of the problem a bit, so that we can employ new formalism:</a:t>
            </a:r>
          </a:p>
          <a:p>
            <a:pPr>
              <a:lnSpc>
                <a:spcPct val="90000"/>
              </a:lnSpc>
              <a:spcBef>
                <a:spcPts val="225"/>
              </a:spcBef>
              <a:buNone/>
            </a:pPr>
            <a:r>
              <a:rPr lang="en-US" sz="1800" dirty="0"/>
              <a:t>	- let’s compare our state space to that of a physical 	system that is subject to natural interactions,</a:t>
            </a:r>
          </a:p>
          <a:p>
            <a:pPr>
              <a:lnSpc>
                <a:spcPct val="90000"/>
              </a:lnSpc>
              <a:spcBef>
                <a:spcPts val="225"/>
              </a:spcBef>
              <a:buNone/>
            </a:pPr>
            <a:r>
              <a:rPr lang="en-US" sz="1800" dirty="0"/>
              <a:t>	- and let’s compare our value function to the overall 	potential energy E of the system.</a:t>
            </a:r>
          </a:p>
          <a:p>
            <a:pPr>
              <a:lnSpc>
                <a:spcPct val="90000"/>
              </a:lnSpc>
              <a:spcBef>
                <a:spcPts val="225"/>
              </a:spcBef>
            </a:pPr>
            <a:endParaRPr lang="en-US" sz="1800" dirty="0"/>
          </a:p>
          <a:p>
            <a:pPr>
              <a:lnSpc>
                <a:spcPct val="90000"/>
              </a:lnSpc>
              <a:spcBef>
                <a:spcPts val="225"/>
              </a:spcBef>
            </a:pPr>
            <a:r>
              <a:rPr lang="en-US" sz="1800" dirty="0"/>
              <a:t>On every updating,</a:t>
            </a:r>
          </a:p>
          <a:p>
            <a:pPr>
              <a:lnSpc>
                <a:spcPct val="90000"/>
              </a:lnSpc>
              <a:spcBef>
                <a:spcPts val="225"/>
              </a:spcBef>
              <a:buNone/>
            </a:pPr>
            <a:r>
              <a:rPr lang="en-US" sz="1800" dirty="0"/>
              <a:t>	we have </a:t>
            </a:r>
            <a:r>
              <a:rPr lang="en-US" sz="1800" dirty="0">
                <a:latin typeface="Symbol" charset="2"/>
              </a:rPr>
              <a:t>D</a:t>
            </a:r>
            <a:r>
              <a:rPr lang="en-US" sz="1800" dirty="0"/>
              <a:t>E </a:t>
            </a:r>
            <a:r>
              <a:rPr lang="en-US" dirty="0">
                <a:sym typeface="Symbol" charset="2"/>
              </a:rPr>
              <a:t></a:t>
            </a:r>
            <a:r>
              <a:rPr lang="en-US" sz="1800" dirty="0"/>
              <a:t> 0</a:t>
            </a:r>
          </a:p>
          <a:p>
            <a:pPr>
              <a:lnSpc>
                <a:spcPct val="90000"/>
              </a:lnSpc>
            </a:pPr>
            <a:endParaRPr lang="en-US" sz="1800" dirty="0"/>
          </a:p>
        </p:txBody>
      </p:sp>
      <p:pic>
        <p:nvPicPr>
          <p:cNvPr id="7" name="Picture 6" descr="Screen shot 2014-08-20 at 2.01.39 PM.png"/>
          <p:cNvPicPr>
            <a:picLocks noChangeAspect="1"/>
          </p:cNvPicPr>
          <p:nvPr/>
        </p:nvPicPr>
        <p:blipFill>
          <a:blip r:embed="rId2"/>
          <a:stretch>
            <a:fillRect/>
          </a:stretch>
        </p:blipFill>
        <p:spPr>
          <a:xfrm>
            <a:off x="4000500" y="3200400"/>
            <a:ext cx="3600450" cy="1841915"/>
          </a:xfrm>
          <a:prstGeom prst="rect">
            <a:avLst/>
          </a:prstGeom>
        </p:spPr>
      </p:pic>
    </p:spTree>
    <p:extLst>
      <p:ext uri="{BB962C8B-B14F-4D97-AF65-F5344CB8AC3E}">
        <p14:creationId xmlns:p14="http://schemas.microsoft.com/office/powerpoint/2010/main" val="97334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4"/>
          <p:cNvSpPr>
            <a:spLocks noGrp="1"/>
          </p:cNvSpPr>
          <p:nvPr>
            <p:ph type="ftr" sz="quarter" idx="11"/>
          </p:nvPr>
        </p:nvSpPr>
        <p:spPr>
          <a:noFill/>
        </p:spPr>
        <p:txBody>
          <a:bodyPr/>
          <a:lstStyle/>
          <a:p>
            <a:r>
              <a:rPr lang="en-US" dirty="0"/>
              <a:t>CS 561,  Session 4</a:t>
            </a:r>
          </a:p>
        </p:txBody>
      </p:sp>
      <p:sp>
        <p:nvSpPr>
          <p:cNvPr id="38916" name="Slide Number Placeholder 5"/>
          <p:cNvSpPr>
            <a:spLocks noGrp="1"/>
          </p:cNvSpPr>
          <p:nvPr>
            <p:ph type="sldNum" sz="quarter" idx="12"/>
          </p:nvPr>
        </p:nvSpPr>
        <p:spPr>
          <a:noFill/>
        </p:spPr>
        <p:txBody>
          <a:bodyPr/>
          <a:lstStyle/>
          <a:p>
            <a:fld id="{AF21B0AD-AD4C-874A-9585-7F84480BC1FB}" type="slidenum">
              <a:rPr lang="en-US" smtClean="0"/>
              <a:pPr/>
              <a:t>39</a:t>
            </a:fld>
            <a:endParaRPr lang="en-US"/>
          </a:p>
        </p:txBody>
      </p:sp>
      <p:sp>
        <p:nvSpPr>
          <p:cNvPr id="38917" name="Rectangle 2"/>
          <p:cNvSpPr>
            <a:spLocks noGrp="1" noChangeArrowheads="1"/>
          </p:cNvSpPr>
          <p:nvPr>
            <p:ph type="title"/>
          </p:nvPr>
        </p:nvSpPr>
        <p:spPr/>
        <p:txBody>
          <a:bodyPr/>
          <a:lstStyle/>
          <a:p>
            <a:r>
              <a:rPr lang="en-US"/>
              <a:t>Minimizing energy</a:t>
            </a:r>
          </a:p>
        </p:txBody>
      </p:sp>
      <p:sp>
        <p:nvSpPr>
          <p:cNvPr id="38918" name="Rectangle 3"/>
          <p:cNvSpPr>
            <a:spLocks noGrp="1" noChangeArrowheads="1"/>
          </p:cNvSpPr>
          <p:nvPr>
            <p:ph type="body" idx="1"/>
          </p:nvPr>
        </p:nvSpPr>
        <p:spPr>
          <a:xfrm>
            <a:off x="469900" y="1071562"/>
            <a:ext cx="7196535" cy="1614488"/>
          </a:xfrm>
          <a:noFill/>
        </p:spPr>
        <p:txBody>
          <a:bodyPr vert="horz" wrap="square" lIns="69056" tIns="34529" rIns="69056" bIns="34529" numCol="1" anchor="t" anchorCtr="0" compatLnSpc="1">
            <a:prstTxWarp prst="textNoShape">
              <a:avLst/>
            </a:prstTxWarp>
          </a:bodyPr>
          <a:lstStyle/>
          <a:p>
            <a:pPr>
              <a:lnSpc>
                <a:spcPct val="90000"/>
              </a:lnSpc>
              <a:spcBef>
                <a:spcPts val="225"/>
              </a:spcBef>
            </a:pPr>
            <a:r>
              <a:rPr lang="en-US" sz="1800" dirty="0"/>
              <a:t>Hence the dynamics of the system tend to move E toward a minimum.   </a:t>
            </a:r>
          </a:p>
          <a:p>
            <a:pPr>
              <a:lnSpc>
                <a:spcPct val="90000"/>
              </a:lnSpc>
            </a:pPr>
            <a:endParaRPr lang="en-US" sz="1800" dirty="0"/>
          </a:p>
          <a:p>
            <a:pPr>
              <a:lnSpc>
                <a:spcPct val="90000"/>
              </a:lnSpc>
              <a:spcBef>
                <a:spcPts val="225"/>
              </a:spcBef>
            </a:pPr>
            <a:r>
              <a:rPr lang="en-US" sz="1800" dirty="0"/>
              <a:t>We stress that there may be different such states — they are </a:t>
            </a:r>
            <a:r>
              <a:rPr lang="en-US" sz="1800" i="1" dirty="0"/>
              <a:t>local</a:t>
            </a:r>
            <a:r>
              <a:rPr lang="en-US" sz="1800" dirty="0"/>
              <a:t> minima.  Global minimization is not guaranteed.  </a:t>
            </a:r>
          </a:p>
          <a:p>
            <a:pPr>
              <a:lnSpc>
                <a:spcPct val="90000"/>
              </a:lnSpc>
            </a:pPr>
            <a:endParaRPr lang="en-US" sz="1800" dirty="0"/>
          </a:p>
        </p:txBody>
      </p:sp>
      <p:pic>
        <p:nvPicPr>
          <p:cNvPr id="7" name="Picture 6" descr="Screen shot 2014-08-20 at 2.01.39 PM.png"/>
          <p:cNvPicPr>
            <a:picLocks noChangeAspect="1"/>
          </p:cNvPicPr>
          <p:nvPr/>
        </p:nvPicPr>
        <p:blipFill>
          <a:blip r:embed="rId2"/>
          <a:stretch>
            <a:fillRect/>
          </a:stretch>
        </p:blipFill>
        <p:spPr>
          <a:xfrm>
            <a:off x="2343150" y="2686050"/>
            <a:ext cx="4524375" cy="2314575"/>
          </a:xfrm>
          <a:prstGeom prst="rect">
            <a:avLst/>
          </a:prstGeom>
        </p:spPr>
      </p:pic>
    </p:spTree>
    <p:extLst>
      <p:ext uri="{BB962C8B-B14F-4D97-AF65-F5344CB8AC3E}">
        <p14:creationId xmlns:p14="http://schemas.microsoft.com/office/powerpoint/2010/main" val="868663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4"/>
          <p:cNvSpPr>
            <a:spLocks noGrp="1"/>
          </p:cNvSpPr>
          <p:nvPr>
            <p:ph type="ftr" sz="quarter" idx="11"/>
          </p:nvPr>
        </p:nvSpPr>
        <p:spPr>
          <a:noFill/>
        </p:spPr>
        <p:txBody>
          <a:bodyPr/>
          <a:lstStyle/>
          <a:p>
            <a:r>
              <a:rPr lang="en-US" dirty="0"/>
              <a:t>CS 561,  Session 4</a:t>
            </a:r>
          </a:p>
        </p:txBody>
      </p:sp>
      <p:sp>
        <p:nvSpPr>
          <p:cNvPr id="28676" name="Slide Number Placeholder 5"/>
          <p:cNvSpPr>
            <a:spLocks noGrp="1"/>
          </p:cNvSpPr>
          <p:nvPr>
            <p:ph type="sldNum" sz="quarter" idx="12"/>
          </p:nvPr>
        </p:nvSpPr>
        <p:spPr>
          <a:noFill/>
        </p:spPr>
        <p:txBody>
          <a:bodyPr/>
          <a:lstStyle/>
          <a:p>
            <a:fld id="{BDE1F8C9-3C1A-4D44-9C6A-DFE4C14815BF}" type="slidenum">
              <a:rPr lang="en-US" smtClean="0"/>
              <a:pPr/>
              <a:t>4</a:t>
            </a:fld>
            <a:endParaRPr lang="en-US"/>
          </a:p>
        </p:txBody>
      </p:sp>
      <p:sp>
        <p:nvSpPr>
          <p:cNvPr id="28677" name="Rectangle 2"/>
          <p:cNvSpPr>
            <a:spLocks noGrp="1" noChangeArrowheads="1"/>
          </p:cNvSpPr>
          <p:nvPr>
            <p:ph type="title"/>
          </p:nvPr>
        </p:nvSpPr>
        <p:spPr/>
        <p:txBody>
          <a:bodyPr/>
          <a:lstStyle/>
          <a:p>
            <a:r>
              <a:rPr lang="en-US">
                <a:latin typeface="Tahoma" charset="0"/>
              </a:rPr>
              <a:t>Romania with step costs in km</a:t>
            </a:r>
          </a:p>
        </p:txBody>
      </p:sp>
      <p:graphicFrame>
        <p:nvGraphicFramePr>
          <p:cNvPr id="28674" name="Object 2"/>
          <p:cNvGraphicFramePr>
            <a:graphicFrameLocks noChangeAspect="1"/>
          </p:cNvGraphicFramePr>
          <p:nvPr/>
        </p:nvGraphicFramePr>
        <p:xfrm>
          <a:off x="1143000" y="1182291"/>
          <a:ext cx="6858000" cy="3389709"/>
        </p:xfrm>
        <a:graphic>
          <a:graphicData uri="http://schemas.openxmlformats.org/presentationml/2006/ole">
            <mc:AlternateContent xmlns:mc="http://schemas.openxmlformats.org/markup-compatibility/2006">
              <mc:Choice xmlns:v="urn:schemas-microsoft-com:vml" Requires="v">
                <p:oleObj spid="_x0000_s28720" name="Image" r:id="rId3" imgW="13257143" imgH="6552381" progId="">
                  <p:embed/>
                </p:oleObj>
              </mc:Choice>
              <mc:Fallback>
                <p:oleObj name="Image" r:id="rId3" imgW="13257143" imgH="6552381"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182291"/>
                        <a:ext cx="6858000" cy="33897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85703" name="Text Box 7"/>
          <p:cNvSpPr txBox="1">
            <a:spLocks noChangeArrowheads="1"/>
          </p:cNvSpPr>
          <p:nvPr/>
        </p:nvSpPr>
        <p:spPr bwMode="auto">
          <a:xfrm>
            <a:off x="2114551" y="1828800"/>
            <a:ext cx="627095" cy="369332"/>
          </a:xfrm>
          <a:prstGeom prst="rect">
            <a:avLst/>
          </a:prstGeom>
          <a:solidFill>
            <a:srgbClr val="C0C0C0"/>
          </a:solidFill>
          <a:ln w="9525">
            <a:noFill/>
            <a:miter lim="800000"/>
            <a:headEnd/>
            <a:tailEnd/>
          </a:ln>
        </p:spPr>
        <p:txBody>
          <a:bodyPr wrap="none">
            <a:prstTxWarp prst="textNoShape">
              <a:avLst/>
            </a:prstTxWarp>
            <a:spAutoFit/>
          </a:bodyPr>
          <a:lstStyle/>
          <a:p>
            <a:r>
              <a:rPr lang="en-US" sz="1800" b="1">
                <a:solidFill>
                  <a:srgbClr val="CC3300"/>
                </a:solidFill>
                <a:latin typeface="Tahoma" charset="0"/>
              </a:rPr>
              <a:t>374</a:t>
            </a:r>
          </a:p>
        </p:txBody>
      </p:sp>
      <p:sp>
        <p:nvSpPr>
          <p:cNvPr id="285704" name="Text Box 8"/>
          <p:cNvSpPr txBox="1">
            <a:spLocks noChangeArrowheads="1"/>
          </p:cNvSpPr>
          <p:nvPr/>
        </p:nvSpPr>
        <p:spPr bwMode="auto">
          <a:xfrm>
            <a:off x="2740819" y="3429000"/>
            <a:ext cx="627095" cy="369332"/>
          </a:xfrm>
          <a:prstGeom prst="rect">
            <a:avLst/>
          </a:prstGeom>
          <a:solidFill>
            <a:srgbClr val="C0C0C0"/>
          </a:solidFill>
          <a:ln w="9525">
            <a:noFill/>
            <a:miter lim="800000"/>
            <a:headEnd/>
            <a:tailEnd/>
          </a:ln>
        </p:spPr>
        <p:txBody>
          <a:bodyPr wrap="none">
            <a:prstTxWarp prst="textNoShape">
              <a:avLst/>
            </a:prstTxWarp>
            <a:spAutoFit/>
          </a:bodyPr>
          <a:lstStyle/>
          <a:p>
            <a:r>
              <a:rPr lang="en-US" sz="1800" b="1">
                <a:solidFill>
                  <a:srgbClr val="CC3300"/>
                </a:solidFill>
                <a:latin typeface="Tahoma" charset="0"/>
              </a:rPr>
              <a:t>329</a:t>
            </a:r>
          </a:p>
        </p:txBody>
      </p:sp>
      <p:sp>
        <p:nvSpPr>
          <p:cNvPr id="285705" name="Text Box 9"/>
          <p:cNvSpPr txBox="1">
            <a:spLocks noChangeArrowheads="1"/>
          </p:cNvSpPr>
          <p:nvPr/>
        </p:nvSpPr>
        <p:spPr bwMode="auto">
          <a:xfrm>
            <a:off x="2457451" y="2743200"/>
            <a:ext cx="627095" cy="369332"/>
          </a:xfrm>
          <a:prstGeom prst="rect">
            <a:avLst/>
          </a:prstGeom>
          <a:solidFill>
            <a:srgbClr val="C0C0C0"/>
          </a:solidFill>
          <a:ln w="9525">
            <a:noFill/>
            <a:miter lim="800000"/>
            <a:headEnd/>
            <a:tailEnd/>
          </a:ln>
        </p:spPr>
        <p:txBody>
          <a:bodyPr wrap="none">
            <a:prstTxWarp prst="textNoShape">
              <a:avLst/>
            </a:prstTxWarp>
            <a:spAutoFit/>
          </a:bodyPr>
          <a:lstStyle/>
          <a:p>
            <a:r>
              <a:rPr lang="en-US" sz="1800" b="1">
                <a:solidFill>
                  <a:srgbClr val="CC3300"/>
                </a:solidFill>
                <a:latin typeface="Tahoma" charset="0"/>
              </a:rPr>
              <a:t>253</a:t>
            </a:r>
          </a:p>
        </p:txBody>
      </p:sp>
      <p:sp>
        <p:nvSpPr>
          <p:cNvPr id="285700" name="Line 4"/>
          <p:cNvSpPr>
            <a:spLocks noChangeShapeType="1"/>
          </p:cNvSpPr>
          <p:nvPr/>
        </p:nvSpPr>
        <p:spPr bwMode="auto">
          <a:xfrm>
            <a:off x="2736057" y="2571750"/>
            <a:ext cx="1835944" cy="1188244"/>
          </a:xfrm>
          <a:prstGeom prst="line">
            <a:avLst/>
          </a:prstGeom>
          <a:noFill/>
          <a:ln w="38100">
            <a:solidFill>
              <a:srgbClr val="CC3300"/>
            </a:solidFill>
            <a:round/>
            <a:headEnd/>
            <a:tailEnd/>
          </a:ln>
        </p:spPr>
        <p:txBody>
          <a:bodyPr>
            <a:prstTxWarp prst="textNoShape">
              <a:avLst/>
            </a:prstTxWarp>
          </a:bodyPr>
          <a:lstStyle/>
          <a:p>
            <a:endParaRPr lang="en-US" sz="1800"/>
          </a:p>
        </p:txBody>
      </p:sp>
      <p:sp>
        <p:nvSpPr>
          <p:cNvPr id="285701" name="Line 5"/>
          <p:cNvSpPr>
            <a:spLocks noChangeShapeType="1"/>
          </p:cNvSpPr>
          <p:nvPr/>
        </p:nvSpPr>
        <p:spPr bwMode="auto">
          <a:xfrm>
            <a:off x="1601391" y="3003947"/>
            <a:ext cx="2970609" cy="809625"/>
          </a:xfrm>
          <a:prstGeom prst="line">
            <a:avLst/>
          </a:prstGeom>
          <a:noFill/>
          <a:ln w="38100">
            <a:solidFill>
              <a:srgbClr val="CC3300"/>
            </a:solidFill>
            <a:round/>
            <a:headEnd/>
            <a:tailEnd/>
          </a:ln>
        </p:spPr>
        <p:txBody>
          <a:bodyPr>
            <a:prstTxWarp prst="textNoShape">
              <a:avLst/>
            </a:prstTxWarp>
          </a:bodyPr>
          <a:lstStyle/>
          <a:p>
            <a:endParaRPr lang="en-US" sz="1800"/>
          </a:p>
        </p:txBody>
      </p:sp>
      <p:sp>
        <p:nvSpPr>
          <p:cNvPr id="285702" name="Line 6"/>
          <p:cNvSpPr>
            <a:spLocks noChangeShapeType="1"/>
          </p:cNvSpPr>
          <p:nvPr/>
        </p:nvSpPr>
        <p:spPr bwMode="auto">
          <a:xfrm>
            <a:off x="1763316" y="1815704"/>
            <a:ext cx="2808684" cy="1944290"/>
          </a:xfrm>
          <a:prstGeom prst="line">
            <a:avLst/>
          </a:prstGeom>
          <a:noFill/>
          <a:ln w="38100">
            <a:solidFill>
              <a:srgbClr val="CC3300"/>
            </a:solidFill>
            <a:round/>
            <a:headEnd/>
            <a:tailEnd/>
          </a:ln>
        </p:spPr>
        <p:txBody>
          <a:bodyPr>
            <a:prstTxWarp prst="textNoShape">
              <a:avLst/>
            </a:prstTxWarp>
          </a:bodyPr>
          <a:lstStyle/>
          <a:p>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5702"/>
                                        </p:tgtEl>
                                        <p:attrNameLst>
                                          <p:attrName>style.visibility</p:attrName>
                                        </p:attrNameLst>
                                      </p:cBhvr>
                                      <p:to>
                                        <p:strVal val="visible"/>
                                      </p:to>
                                    </p:set>
                                    <p:animEffect transition="in" filter="wipe(up)">
                                      <p:cBhvr>
                                        <p:cTn id="7" dur="2000"/>
                                        <p:tgtEl>
                                          <p:spTgt spid="2857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57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5701"/>
                                        </p:tgtEl>
                                        <p:attrNameLst>
                                          <p:attrName>style.visibility</p:attrName>
                                        </p:attrNameLst>
                                      </p:cBhvr>
                                      <p:to>
                                        <p:strVal val="visible"/>
                                      </p:to>
                                    </p:set>
                                    <p:animEffect transition="in" filter="wipe(up)">
                                      <p:cBhvr>
                                        <p:cTn id="16" dur="500"/>
                                        <p:tgtEl>
                                          <p:spTgt spid="28570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57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5700"/>
                                        </p:tgtEl>
                                        <p:attrNameLst>
                                          <p:attrName>style.visibility</p:attrName>
                                        </p:attrNameLst>
                                      </p:cBhvr>
                                      <p:to>
                                        <p:strVal val="visible"/>
                                      </p:to>
                                    </p:set>
                                    <p:animEffect transition="in" filter="wipe(up)">
                                      <p:cBhvr>
                                        <p:cTn id="25" dur="2000"/>
                                        <p:tgtEl>
                                          <p:spTgt spid="28570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5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3" grpId="0" animBg="1"/>
      <p:bldP spid="285704" grpId="0" animBg="1"/>
      <p:bldP spid="285705" grpId="0" animBg="1"/>
      <p:bldP spid="285700" grpId="0" animBg="1"/>
      <p:bldP spid="285701" grpId="0" animBg="1"/>
      <p:bldP spid="28570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dirty="0"/>
              <a:t>CS 561,  Session 4</a:t>
            </a:r>
          </a:p>
        </p:txBody>
      </p:sp>
      <p:sp>
        <p:nvSpPr>
          <p:cNvPr id="39939" name="Slide Number Placeholder 5"/>
          <p:cNvSpPr>
            <a:spLocks noGrp="1"/>
          </p:cNvSpPr>
          <p:nvPr>
            <p:ph type="sldNum" sz="quarter" idx="12"/>
          </p:nvPr>
        </p:nvSpPr>
        <p:spPr>
          <a:noFill/>
        </p:spPr>
        <p:txBody>
          <a:bodyPr/>
          <a:lstStyle/>
          <a:p>
            <a:fld id="{893A4990-FA08-BB46-9E4F-FE7EEDABE272}" type="slidenum">
              <a:rPr lang="en-US" smtClean="0"/>
              <a:pPr/>
              <a:t>40</a:t>
            </a:fld>
            <a:endParaRPr lang="en-US"/>
          </a:p>
        </p:txBody>
      </p:sp>
      <p:sp>
        <p:nvSpPr>
          <p:cNvPr id="39940" name="Rectangle 2"/>
          <p:cNvSpPr>
            <a:spLocks noGrp="1" noChangeArrowheads="1"/>
          </p:cNvSpPr>
          <p:nvPr>
            <p:ph type="title"/>
          </p:nvPr>
        </p:nvSpPr>
        <p:spPr/>
        <p:txBody>
          <a:bodyPr/>
          <a:lstStyle/>
          <a:p>
            <a:r>
              <a:rPr lang="en-US"/>
              <a:t>Local Minima Problem</a:t>
            </a:r>
          </a:p>
        </p:txBody>
      </p:sp>
      <p:sp>
        <p:nvSpPr>
          <p:cNvPr id="39941" name="Rectangle 3"/>
          <p:cNvSpPr>
            <a:spLocks noGrp="1" noChangeArrowheads="1"/>
          </p:cNvSpPr>
          <p:nvPr>
            <p:ph type="body" idx="1"/>
          </p:nvPr>
        </p:nvSpPr>
        <p:spPr/>
        <p:txBody>
          <a:bodyPr/>
          <a:lstStyle/>
          <a:p>
            <a:r>
              <a:rPr lang="en-US"/>
              <a:t>Question: How do you avoid this local minimum?</a:t>
            </a:r>
          </a:p>
        </p:txBody>
      </p:sp>
      <p:sp>
        <p:nvSpPr>
          <p:cNvPr id="39942" name="Freeform 4"/>
          <p:cNvSpPr>
            <a:spLocks/>
          </p:cNvSpPr>
          <p:nvPr/>
        </p:nvSpPr>
        <p:spPr bwMode="auto">
          <a:xfrm>
            <a:off x="3028950" y="2683669"/>
            <a:ext cx="2914650" cy="1428750"/>
          </a:xfrm>
          <a:custGeom>
            <a:avLst/>
            <a:gdLst>
              <a:gd name="T0" fmla="*/ 0 w 2448"/>
              <a:gd name="T1" fmla="*/ 96 h 1200"/>
              <a:gd name="T2" fmla="*/ 48 w 2448"/>
              <a:gd name="T3" fmla="*/ 288 h 1200"/>
              <a:gd name="T4" fmla="*/ 144 w 2448"/>
              <a:gd name="T5" fmla="*/ 480 h 1200"/>
              <a:gd name="T6" fmla="*/ 240 w 2448"/>
              <a:gd name="T7" fmla="*/ 576 h 1200"/>
              <a:gd name="T8" fmla="*/ 336 w 2448"/>
              <a:gd name="T9" fmla="*/ 624 h 1200"/>
              <a:gd name="T10" fmla="*/ 432 w 2448"/>
              <a:gd name="T11" fmla="*/ 624 h 1200"/>
              <a:gd name="T12" fmla="*/ 576 w 2448"/>
              <a:gd name="T13" fmla="*/ 528 h 1200"/>
              <a:gd name="T14" fmla="*/ 720 w 2448"/>
              <a:gd name="T15" fmla="*/ 336 h 1200"/>
              <a:gd name="T16" fmla="*/ 816 w 2448"/>
              <a:gd name="T17" fmla="*/ 288 h 1200"/>
              <a:gd name="T18" fmla="*/ 912 w 2448"/>
              <a:gd name="T19" fmla="*/ 288 h 1200"/>
              <a:gd name="T20" fmla="*/ 1056 w 2448"/>
              <a:gd name="T21" fmla="*/ 384 h 1200"/>
              <a:gd name="T22" fmla="*/ 1248 w 2448"/>
              <a:gd name="T23" fmla="*/ 672 h 1200"/>
              <a:gd name="T24" fmla="*/ 1344 w 2448"/>
              <a:gd name="T25" fmla="*/ 864 h 1200"/>
              <a:gd name="T26" fmla="*/ 1488 w 2448"/>
              <a:gd name="T27" fmla="*/ 1056 h 1200"/>
              <a:gd name="T28" fmla="*/ 1584 w 2448"/>
              <a:gd name="T29" fmla="*/ 1152 h 1200"/>
              <a:gd name="T30" fmla="*/ 1728 w 2448"/>
              <a:gd name="T31" fmla="*/ 1200 h 1200"/>
              <a:gd name="T32" fmla="*/ 1824 w 2448"/>
              <a:gd name="T33" fmla="*/ 1200 h 1200"/>
              <a:gd name="T34" fmla="*/ 1968 w 2448"/>
              <a:gd name="T35" fmla="*/ 1104 h 1200"/>
              <a:gd name="T36" fmla="*/ 2112 w 2448"/>
              <a:gd name="T37" fmla="*/ 912 h 1200"/>
              <a:gd name="T38" fmla="*/ 2208 w 2448"/>
              <a:gd name="T39" fmla="*/ 720 h 1200"/>
              <a:gd name="T40" fmla="*/ 2352 w 2448"/>
              <a:gd name="T41" fmla="*/ 336 h 1200"/>
              <a:gd name="T42" fmla="*/ 2448 w 2448"/>
              <a:gd name="T43" fmla="*/ 0 h 1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48"/>
              <a:gd name="T67" fmla="*/ 0 h 1200"/>
              <a:gd name="T68" fmla="*/ 2448 w 2448"/>
              <a:gd name="T69" fmla="*/ 1200 h 1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48" h="1200">
                <a:moveTo>
                  <a:pt x="0" y="96"/>
                </a:moveTo>
                <a:lnTo>
                  <a:pt x="48" y="288"/>
                </a:lnTo>
                <a:lnTo>
                  <a:pt x="144" y="480"/>
                </a:lnTo>
                <a:lnTo>
                  <a:pt x="240" y="576"/>
                </a:lnTo>
                <a:lnTo>
                  <a:pt x="336" y="624"/>
                </a:lnTo>
                <a:lnTo>
                  <a:pt x="432" y="624"/>
                </a:lnTo>
                <a:lnTo>
                  <a:pt x="576" y="528"/>
                </a:lnTo>
                <a:lnTo>
                  <a:pt x="720" y="336"/>
                </a:lnTo>
                <a:lnTo>
                  <a:pt x="816" y="288"/>
                </a:lnTo>
                <a:lnTo>
                  <a:pt x="912" y="288"/>
                </a:lnTo>
                <a:lnTo>
                  <a:pt x="1056" y="384"/>
                </a:lnTo>
                <a:lnTo>
                  <a:pt x="1248" y="672"/>
                </a:lnTo>
                <a:lnTo>
                  <a:pt x="1344" y="864"/>
                </a:lnTo>
                <a:lnTo>
                  <a:pt x="1488" y="1056"/>
                </a:lnTo>
                <a:lnTo>
                  <a:pt x="1584" y="1152"/>
                </a:lnTo>
                <a:lnTo>
                  <a:pt x="1728" y="1200"/>
                </a:lnTo>
                <a:lnTo>
                  <a:pt x="1824" y="1200"/>
                </a:lnTo>
                <a:lnTo>
                  <a:pt x="1968" y="1104"/>
                </a:lnTo>
                <a:lnTo>
                  <a:pt x="2112" y="912"/>
                </a:lnTo>
                <a:lnTo>
                  <a:pt x="2208" y="720"/>
                </a:lnTo>
                <a:lnTo>
                  <a:pt x="2352" y="336"/>
                </a:lnTo>
                <a:lnTo>
                  <a:pt x="2448" y="0"/>
                </a:lnTo>
              </a:path>
            </a:pathLst>
          </a:custGeom>
          <a:noFill/>
          <a:ln w="38100">
            <a:solidFill>
              <a:schemeClr val="tx1"/>
            </a:solidFill>
            <a:miter lim="800000"/>
            <a:headEnd/>
            <a:tailEnd/>
          </a:ln>
        </p:spPr>
        <p:txBody>
          <a:bodyPr wrap="none">
            <a:prstTxWarp prst="textNoShape">
              <a:avLst/>
            </a:prstTxWarp>
          </a:bodyPr>
          <a:lstStyle/>
          <a:p>
            <a:endParaRPr lang="en-US" sz="1800"/>
          </a:p>
        </p:txBody>
      </p:sp>
      <p:sp>
        <p:nvSpPr>
          <p:cNvPr id="323589" name="Oval 5"/>
          <p:cNvSpPr>
            <a:spLocks noChangeArrowheads="1"/>
          </p:cNvSpPr>
          <p:nvPr/>
        </p:nvSpPr>
        <p:spPr bwMode="auto">
          <a:xfrm>
            <a:off x="3028950" y="2822972"/>
            <a:ext cx="139304" cy="146447"/>
          </a:xfrm>
          <a:prstGeom prst="ellipse">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sz="1800"/>
          </a:p>
        </p:txBody>
      </p:sp>
      <p:sp>
        <p:nvSpPr>
          <p:cNvPr id="39944" name="Line 6"/>
          <p:cNvSpPr>
            <a:spLocks noChangeShapeType="1"/>
          </p:cNvSpPr>
          <p:nvPr/>
        </p:nvSpPr>
        <p:spPr bwMode="auto">
          <a:xfrm>
            <a:off x="2686050" y="2912269"/>
            <a:ext cx="285750" cy="0"/>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39945" name="Text Box 7"/>
          <p:cNvSpPr txBox="1">
            <a:spLocks noChangeArrowheads="1"/>
          </p:cNvSpPr>
          <p:nvPr/>
        </p:nvSpPr>
        <p:spPr bwMode="auto">
          <a:xfrm>
            <a:off x="1847329" y="2764632"/>
            <a:ext cx="854722" cy="507831"/>
          </a:xfrm>
          <a:prstGeom prst="rect">
            <a:avLst/>
          </a:prstGeom>
          <a:noFill/>
          <a:ln w="9525">
            <a:noFill/>
            <a:miter lim="800000"/>
            <a:headEnd/>
            <a:tailEnd/>
          </a:ln>
        </p:spPr>
        <p:txBody>
          <a:bodyPr wrap="none">
            <a:prstTxWarp prst="textNoShape">
              <a:avLst/>
            </a:prstTxWarp>
            <a:spAutoFit/>
          </a:bodyPr>
          <a:lstStyle/>
          <a:p>
            <a:pPr algn="ctr" eaLnBrk="1" hangingPunct="1"/>
            <a:r>
              <a:rPr lang="en-US" sz="1350">
                <a:latin typeface="Verdana" charset="0"/>
              </a:rPr>
              <a:t>starting</a:t>
            </a:r>
          </a:p>
          <a:p>
            <a:pPr algn="ctr" eaLnBrk="1" hangingPunct="1"/>
            <a:r>
              <a:rPr lang="en-US" sz="1350">
                <a:latin typeface="Verdana" charset="0"/>
              </a:rPr>
              <a:t>point</a:t>
            </a:r>
          </a:p>
        </p:txBody>
      </p:sp>
      <p:sp>
        <p:nvSpPr>
          <p:cNvPr id="39946" name="Line 8"/>
          <p:cNvSpPr>
            <a:spLocks noChangeShapeType="1"/>
          </p:cNvSpPr>
          <p:nvPr/>
        </p:nvSpPr>
        <p:spPr bwMode="auto">
          <a:xfrm>
            <a:off x="3086100" y="2969419"/>
            <a:ext cx="114300" cy="285750"/>
          </a:xfrm>
          <a:prstGeom prst="line">
            <a:avLst/>
          </a:prstGeom>
          <a:noFill/>
          <a:ln w="9525">
            <a:solidFill>
              <a:schemeClr val="tx1"/>
            </a:solidFill>
            <a:miter lim="800000"/>
            <a:headEnd/>
            <a:tailEnd type="arrow" w="med" len="med"/>
          </a:ln>
        </p:spPr>
        <p:txBody>
          <a:bodyPr wrap="none">
            <a:prstTxWarp prst="textNoShape">
              <a:avLst/>
            </a:prstTxWarp>
          </a:bodyPr>
          <a:lstStyle/>
          <a:p>
            <a:endParaRPr lang="en-US" sz="1800"/>
          </a:p>
        </p:txBody>
      </p:sp>
      <p:sp>
        <p:nvSpPr>
          <p:cNvPr id="39947" name="Line 9"/>
          <p:cNvSpPr>
            <a:spLocks noChangeShapeType="1"/>
          </p:cNvSpPr>
          <p:nvPr/>
        </p:nvSpPr>
        <p:spPr bwMode="auto">
          <a:xfrm flipV="1">
            <a:off x="2743200" y="3140869"/>
            <a:ext cx="228600" cy="228600"/>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39948" name="Text Box 10"/>
          <p:cNvSpPr txBox="1">
            <a:spLocks noChangeArrowheads="1"/>
          </p:cNvSpPr>
          <p:nvPr/>
        </p:nvSpPr>
        <p:spPr bwMode="auto">
          <a:xfrm>
            <a:off x="1874044" y="3278982"/>
            <a:ext cx="938077" cy="507831"/>
          </a:xfrm>
          <a:prstGeom prst="rect">
            <a:avLst/>
          </a:prstGeom>
          <a:noFill/>
          <a:ln w="9525">
            <a:noFill/>
            <a:miter lim="800000"/>
            <a:headEnd/>
            <a:tailEnd/>
          </a:ln>
        </p:spPr>
        <p:txBody>
          <a:bodyPr wrap="none">
            <a:prstTxWarp prst="textNoShape">
              <a:avLst/>
            </a:prstTxWarp>
            <a:spAutoFit/>
          </a:bodyPr>
          <a:lstStyle/>
          <a:p>
            <a:pPr eaLnBrk="1" hangingPunct="1"/>
            <a:r>
              <a:rPr lang="en-US" sz="1350">
                <a:latin typeface="Verdana" charset="0"/>
              </a:rPr>
              <a:t>descend</a:t>
            </a:r>
          </a:p>
          <a:p>
            <a:pPr eaLnBrk="1" hangingPunct="1"/>
            <a:r>
              <a:rPr lang="en-US" sz="1350">
                <a:latin typeface="Verdana" charset="0"/>
              </a:rPr>
              <a:t>direction</a:t>
            </a:r>
          </a:p>
        </p:txBody>
      </p:sp>
      <p:sp>
        <p:nvSpPr>
          <p:cNvPr id="39949" name="Oval 11"/>
          <p:cNvSpPr>
            <a:spLocks noChangeArrowheads="1"/>
          </p:cNvSpPr>
          <p:nvPr/>
        </p:nvSpPr>
        <p:spPr bwMode="auto">
          <a:xfrm>
            <a:off x="3452813" y="3402806"/>
            <a:ext cx="57150" cy="57150"/>
          </a:xfrm>
          <a:prstGeom prst="ellipse">
            <a:avLst/>
          </a:prstGeom>
          <a:solidFill>
            <a:schemeClr val="folHlink"/>
          </a:solidFill>
          <a:ln w="9525">
            <a:solidFill>
              <a:schemeClr val="tx1"/>
            </a:solidFill>
            <a:miter lim="800000"/>
            <a:headEnd/>
            <a:tailEnd/>
          </a:ln>
        </p:spPr>
        <p:txBody>
          <a:bodyPr wrap="none" anchor="ctr">
            <a:prstTxWarp prst="textNoShape">
              <a:avLst/>
            </a:prstTxWarp>
          </a:bodyPr>
          <a:lstStyle/>
          <a:p>
            <a:endParaRPr lang="en-US" sz="1800"/>
          </a:p>
        </p:txBody>
      </p:sp>
      <p:sp>
        <p:nvSpPr>
          <p:cNvPr id="39950" name="Text Box 12"/>
          <p:cNvSpPr txBox="1">
            <a:spLocks noChangeArrowheads="1"/>
          </p:cNvSpPr>
          <p:nvPr/>
        </p:nvSpPr>
        <p:spPr bwMode="auto">
          <a:xfrm>
            <a:off x="2584847" y="3802856"/>
            <a:ext cx="1460656" cy="300082"/>
          </a:xfrm>
          <a:prstGeom prst="rect">
            <a:avLst/>
          </a:prstGeom>
          <a:noFill/>
          <a:ln w="9525">
            <a:noFill/>
            <a:miter lim="800000"/>
            <a:headEnd/>
            <a:tailEnd/>
          </a:ln>
        </p:spPr>
        <p:txBody>
          <a:bodyPr wrap="none">
            <a:prstTxWarp prst="textNoShape">
              <a:avLst/>
            </a:prstTxWarp>
            <a:spAutoFit/>
          </a:bodyPr>
          <a:lstStyle/>
          <a:p>
            <a:pPr eaLnBrk="1" hangingPunct="1"/>
            <a:r>
              <a:rPr lang="en-US" sz="1350">
                <a:latin typeface="Verdana" charset="0"/>
              </a:rPr>
              <a:t>local minimum</a:t>
            </a:r>
          </a:p>
        </p:txBody>
      </p:sp>
      <p:sp>
        <p:nvSpPr>
          <p:cNvPr id="39951" name="Line 13"/>
          <p:cNvSpPr>
            <a:spLocks noChangeShapeType="1"/>
          </p:cNvSpPr>
          <p:nvPr/>
        </p:nvSpPr>
        <p:spPr bwMode="auto">
          <a:xfrm flipV="1">
            <a:off x="3270647" y="3496866"/>
            <a:ext cx="185738" cy="313134"/>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39952" name="Oval 14"/>
          <p:cNvSpPr>
            <a:spLocks noChangeArrowheads="1"/>
          </p:cNvSpPr>
          <p:nvPr/>
        </p:nvSpPr>
        <p:spPr bwMode="auto">
          <a:xfrm>
            <a:off x="5089922" y="4086225"/>
            <a:ext cx="57150" cy="57150"/>
          </a:xfrm>
          <a:prstGeom prst="ellipse">
            <a:avLst/>
          </a:prstGeom>
          <a:solidFill>
            <a:schemeClr val="folHlink"/>
          </a:solidFill>
          <a:ln w="9525">
            <a:solidFill>
              <a:schemeClr val="tx1"/>
            </a:solidFill>
            <a:miter lim="800000"/>
            <a:headEnd/>
            <a:tailEnd/>
          </a:ln>
        </p:spPr>
        <p:txBody>
          <a:bodyPr wrap="none" anchor="ctr">
            <a:prstTxWarp prst="textNoShape">
              <a:avLst/>
            </a:prstTxWarp>
          </a:bodyPr>
          <a:lstStyle/>
          <a:p>
            <a:endParaRPr lang="en-US" sz="1800"/>
          </a:p>
        </p:txBody>
      </p:sp>
      <p:sp>
        <p:nvSpPr>
          <p:cNvPr id="39953" name="Text Box 15"/>
          <p:cNvSpPr txBox="1">
            <a:spLocks noChangeArrowheads="1"/>
          </p:cNvSpPr>
          <p:nvPr/>
        </p:nvSpPr>
        <p:spPr bwMode="auto">
          <a:xfrm>
            <a:off x="4573191" y="4349353"/>
            <a:ext cx="1585690" cy="300082"/>
          </a:xfrm>
          <a:prstGeom prst="rect">
            <a:avLst/>
          </a:prstGeom>
          <a:noFill/>
          <a:ln w="9525">
            <a:noFill/>
            <a:miter lim="800000"/>
            <a:headEnd/>
            <a:tailEnd/>
          </a:ln>
        </p:spPr>
        <p:txBody>
          <a:bodyPr wrap="none">
            <a:prstTxWarp prst="textNoShape">
              <a:avLst/>
            </a:prstTxWarp>
            <a:spAutoFit/>
          </a:bodyPr>
          <a:lstStyle/>
          <a:p>
            <a:pPr eaLnBrk="1" hangingPunct="1"/>
            <a:r>
              <a:rPr lang="en-US" sz="1350">
                <a:latin typeface="Verdana" charset="0"/>
              </a:rPr>
              <a:t>global minimum</a:t>
            </a:r>
          </a:p>
        </p:txBody>
      </p:sp>
      <p:sp>
        <p:nvSpPr>
          <p:cNvPr id="39954" name="Line 16"/>
          <p:cNvSpPr>
            <a:spLocks noChangeShapeType="1"/>
          </p:cNvSpPr>
          <p:nvPr/>
        </p:nvSpPr>
        <p:spPr bwMode="auto">
          <a:xfrm flipV="1">
            <a:off x="5060156" y="4182666"/>
            <a:ext cx="34529" cy="197644"/>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39955" name="Line 17"/>
          <p:cNvSpPr>
            <a:spLocks noChangeShapeType="1"/>
          </p:cNvSpPr>
          <p:nvPr/>
        </p:nvSpPr>
        <p:spPr bwMode="auto">
          <a:xfrm>
            <a:off x="3502819" y="2903935"/>
            <a:ext cx="0" cy="1487090"/>
          </a:xfrm>
          <a:prstGeom prst="line">
            <a:avLst/>
          </a:prstGeom>
          <a:noFill/>
          <a:ln w="9525">
            <a:solidFill>
              <a:schemeClr val="tx1"/>
            </a:solidFill>
            <a:prstDash val="dash"/>
            <a:miter lim="800000"/>
            <a:headEnd/>
            <a:tailEnd/>
          </a:ln>
        </p:spPr>
        <p:txBody>
          <a:bodyPr wrap="none">
            <a:prstTxWarp prst="textNoShape">
              <a:avLst/>
            </a:prstTxWarp>
          </a:bodyPr>
          <a:lstStyle/>
          <a:p>
            <a:endParaRPr lang="en-US" sz="1800"/>
          </a:p>
        </p:txBody>
      </p:sp>
      <p:sp>
        <p:nvSpPr>
          <p:cNvPr id="39956" name="Line 18"/>
          <p:cNvSpPr>
            <a:spLocks noChangeShapeType="1"/>
          </p:cNvSpPr>
          <p:nvPr/>
        </p:nvSpPr>
        <p:spPr bwMode="auto">
          <a:xfrm>
            <a:off x="4480322" y="2892029"/>
            <a:ext cx="0" cy="1522809"/>
          </a:xfrm>
          <a:prstGeom prst="line">
            <a:avLst/>
          </a:prstGeom>
          <a:noFill/>
          <a:ln w="9525">
            <a:solidFill>
              <a:schemeClr val="tx1"/>
            </a:solidFill>
            <a:prstDash val="dash"/>
            <a:miter lim="800000"/>
            <a:headEnd/>
            <a:tailEnd/>
          </a:ln>
        </p:spPr>
        <p:txBody>
          <a:bodyPr wrap="none">
            <a:prstTxWarp prst="textNoShape">
              <a:avLst/>
            </a:prstTxWarp>
          </a:bodyPr>
          <a:lstStyle/>
          <a:p>
            <a:endParaRPr lang="en-US" sz="1800"/>
          </a:p>
        </p:txBody>
      </p:sp>
      <p:sp>
        <p:nvSpPr>
          <p:cNvPr id="39957" name="Line 19"/>
          <p:cNvSpPr>
            <a:spLocks noChangeShapeType="1"/>
          </p:cNvSpPr>
          <p:nvPr/>
        </p:nvSpPr>
        <p:spPr bwMode="auto">
          <a:xfrm flipH="1">
            <a:off x="4188619" y="2613422"/>
            <a:ext cx="209550" cy="313134"/>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39958" name="Text Box 20"/>
          <p:cNvSpPr txBox="1">
            <a:spLocks noChangeArrowheads="1"/>
          </p:cNvSpPr>
          <p:nvPr/>
        </p:nvSpPr>
        <p:spPr bwMode="auto">
          <a:xfrm>
            <a:off x="4502944" y="2303860"/>
            <a:ext cx="2090637" cy="300082"/>
          </a:xfrm>
          <a:prstGeom prst="rect">
            <a:avLst/>
          </a:prstGeom>
          <a:noFill/>
          <a:ln w="9525">
            <a:noFill/>
            <a:miter lim="800000"/>
            <a:headEnd/>
            <a:tailEnd/>
          </a:ln>
        </p:spPr>
        <p:txBody>
          <a:bodyPr wrap="none">
            <a:prstTxWarp prst="textNoShape">
              <a:avLst/>
            </a:prstTxWarp>
            <a:spAutoFit/>
          </a:bodyPr>
          <a:lstStyle/>
          <a:p>
            <a:pPr eaLnBrk="1" hangingPunct="1"/>
            <a:r>
              <a:rPr lang="en-US" sz="1350">
                <a:latin typeface="Verdana" charset="0"/>
              </a:rPr>
              <a:t>barrier to local search</a:t>
            </a:r>
          </a:p>
        </p:txBody>
      </p:sp>
    </p:spTree>
    <p:extLst>
      <p:ext uri="{BB962C8B-B14F-4D97-AF65-F5344CB8AC3E}">
        <p14:creationId xmlns:p14="http://schemas.microsoft.com/office/powerpoint/2010/main" val="11159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55556E-7 -1.47556E-6 C 0.00399 0.02293 0.00799 0.0461 0.01371 0.06046 C 0.01962 0.07459 0.02778 0.08084 0.0349 0.08594 C 0.04219 0.09104 0.05365 0.08988 0.05746 0.09057 " pathEditMode="relative" rAng="0" ptsTypes="aaaA">
                                      <p:cBhvr>
                                        <p:cTn id="6" dur="2000" fill="hold"/>
                                        <p:tgtEl>
                                          <p:spTgt spid="323589"/>
                                        </p:tgtEl>
                                        <p:attrNameLst>
                                          <p:attrName>ppt_x</p:attrName>
                                          <p:attrName>ppt_y</p:attrName>
                                        </p:attrNameLst>
                                      </p:cBhvr>
                                      <p:rCtr x="2900" y="4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4"/>
          <p:cNvSpPr>
            <a:spLocks noGrp="1"/>
          </p:cNvSpPr>
          <p:nvPr>
            <p:ph type="ftr" sz="quarter" idx="11"/>
          </p:nvPr>
        </p:nvSpPr>
        <p:spPr>
          <a:noFill/>
        </p:spPr>
        <p:txBody>
          <a:bodyPr/>
          <a:lstStyle/>
          <a:p>
            <a:r>
              <a:rPr lang="en-US" dirty="0"/>
              <a:t>CS 561,  Session 4</a:t>
            </a:r>
          </a:p>
        </p:txBody>
      </p:sp>
      <p:sp>
        <p:nvSpPr>
          <p:cNvPr id="41988" name="Slide Number Placeholder 5"/>
          <p:cNvSpPr>
            <a:spLocks noGrp="1"/>
          </p:cNvSpPr>
          <p:nvPr>
            <p:ph type="sldNum" sz="quarter" idx="12"/>
          </p:nvPr>
        </p:nvSpPr>
        <p:spPr>
          <a:noFill/>
        </p:spPr>
        <p:txBody>
          <a:bodyPr/>
          <a:lstStyle/>
          <a:p>
            <a:fld id="{6ABE4DD2-61D9-3A4A-A1E1-6010F443417E}" type="slidenum">
              <a:rPr lang="en-US" smtClean="0"/>
              <a:pPr/>
              <a:t>41</a:t>
            </a:fld>
            <a:endParaRPr lang="en-US"/>
          </a:p>
        </p:txBody>
      </p:sp>
      <p:sp>
        <p:nvSpPr>
          <p:cNvPr id="41989" name="Rectangle 2"/>
          <p:cNvSpPr>
            <a:spLocks noGrp="1" noChangeArrowheads="1"/>
          </p:cNvSpPr>
          <p:nvPr>
            <p:ph type="title"/>
          </p:nvPr>
        </p:nvSpPr>
        <p:spPr/>
        <p:txBody>
          <a:bodyPr/>
          <a:lstStyle/>
          <a:p>
            <a:r>
              <a:rPr lang="en-US"/>
              <a:t>Boltzmann machines</a:t>
            </a:r>
          </a:p>
        </p:txBody>
      </p:sp>
      <p:grpSp>
        <p:nvGrpSpPr>
          <p:cNvPr id="41990" name="Group 12"/>
          <p:cNvGrpSpPr>
            <a:grpSpLocks/>
          </p:cNvGrpSpPr>
          <p:nvPr/>
        </p:nvGrpSpPr>
        <p:grpSpPr bwMode="auto">
          <a:xfrm>
            <a:off x="3886200" y="917973"/>
            <a:ext cx="3992166" cy="1939528"/>
            <a:chOff x="2304" y="768"/>
            <a:chExt cx="3353" cy="1629"/>
          </a:xfrm>
        </p:grpSpPr>
        <p:graphicFrame>
          <p:nvGraphicFramePr>
            <p:cNvPr id="41986" name="Object 2"/>
            <p:cNvGraphicFramePr>
              <a:graphicFrameLocks noChangeAspect="1"/>
            </p:cNvGraphicFramePr>
            <p:nvPr/>
          </p:nvGraphicFramePr>
          <p:xfrm>
            <a:off x="2385" y="969"/>
            <a:ext cx="3272" cy="1428"/>
          </p:xfrm>
          <a:graphic>
            <a:graphicData uri="http://schemas.openxmlformats.org/presentationml/2006/ole">
              <mc:AlternateContent xmlns:mc="http://schemas.openxmlformats.org/markup-compatibility/2006">
                <mc:Choice xmlns:v="urn:schemas-microsoft-com:vml" Requires="v">
                  <p:oleObj spid="_x0000_s55334" name="Document" r:id="rId3" imgW="5728320" imgH="2867400" progId="Word.Document.8">
                    <p:embed/>
                  </p:oleObj>
                </mc:Choice>
                <mc:Fallback>
                  <p:oleObj name="Document" r:id="rId3" imgW="5728320" imgH="2867400" progId="Word.Document.8">
                    <p:embed/>
                    <p:pic>
                      <p:nvPicPr>
                        <p:cNvPr id="41986" name="Object 2"/>
                        <p:cNvPicPr>
                          <a:picLocks noChangeAspect="1" noChangeArrowheads="1"/>
                        </p:cNvPicPr>
                        <p:nvPr/>
                      </p:nvPicPr>
                      <p:blipFill>
                        <a:blip r:embed="rId4">
                          <a:extLst>
                            <a:ext uri="{28A0092B-C50C-407E-A947-70E740481C1C}">
                              <a14:useLocalDpi xmlns:a14="http://schemas.microsoft.com/office/drawing/2010/main" val="0"/>
                            </a:ext>
                          </a:extLst>
                        </a:blip>
                        <a:srcRect t="12756"/>
                        <a:stretch>
                          <a:fillRect/>
                        </a:stretch>
                      </p:blipFill>
                      <p:spPr bwMode="auto">
                        <a:xfrm>
                          <a:off x="2385" y="969"/>
                          <a:ext cx="3272" cy="1428"/>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41992" name="Rectangle 6"/>
            <p:cNvSpPr>
              <a:spLocks noChangeArrowheads="1"/>
            </p:cNvSpPr>
            <p:nvPr/>
          </p:nvSpPr>
          <p:spPr bwMode="auto">
            <a:xfrm>
              <a:off x="3414" y="768"/>
              <a:ext cx="1118" cy="337"/>
            </a:xfrm>
            <a:prstGeom prst="rect">
              <a:avLst/>
            </a:prstGeom>
            <a:solidFill>
              <a:schemeClr val="bg1"/>
            </a:solidFill>
            <a:ln w="12700">
              <a:solidFill>
                <a:schemeClr val="bg1"/>
              </a:solidFill>
              <a:miter lim="800000"/>
              <a:headEnd type="none" w="sm" len="sm"/>
              <a:tailEnd type="none" w="sm" len="sm"/>
            </a:ln>
          </p:spPr>
          <p:txBody>
            <a:bodyPr wrap="none" anchor="ctr">
              <a:prstTxWarp prst="textNoShape">
                <a:avLst/>
              </a:prstTxWarp>
            </a:bodyPr>
            <a:lstStyle/>
            <a:p>
              <a:endParaRPr lang="en-US" sz="1800"/>
            </a:p>
          </p:txBody>
        </p:sp>
        <p:sp>
          <p:nvSpPr>
            <p:cNvPr id="41993" name="Rectangle 7"/>
            <p:cNvSpPr>
              <a:spLocks noChangeArrowheads="1"/>
            </p:cNvSpPr>
            <p:nvPr/>
          </p:nvSpPr>
          <p:spPr bwMode="auto">
            <a:xfrm>
              <a:off x="3324" y="931"/>
              <a:ext cx="154" cy="162"/>
            </a:xfrm>
            <a:prstGeom prst="rect">
              <a:avLst/>
            </a:prstGeom>
            <a:solidFill>
              <a:schemeClr val="bg1"/>
            </a:solidFill>
            <a:ln w="12700">
              <a:solidFill>
                <a:schemeClr val="bg1"/>
              </a:solidFill>
              <a:miter lim="800000"/>
              <a:headEnd type="none" w="sm" len="sm"/>
              <a:tailEnd type="none" w="sm" len="sm"/>
            </a:ln>
          </p:spPr>
          <p:txBody>
            <a:bodyPr wrap="none" anchor="ctr">
              <a:prstTxWarp prst="textNoShape">
                <a:avLst/>
              </a:prstTxWarp>
            </a:bodyPr>
            <a:lstStyle/>
            <a:p>
              <a:endParaRPr lang="en-US" sz="1800"/>
            </a:p>
          </p:txBody>
        </p:sp>
        <p:sp>
          <p:nvSpPr>
            <p:cNvPr id="41994" name="Rectangle 8"/>
            <p:cNvSpPr>
              <a:spLocks noChangeArrowheads="1"/>
            </p:cNvSpPr>
            <p:nvPr/>
          </p:nvSpPr>
          <p:spPr bwMode="auto">
            <a:xfrm>
              <a:off x="3003" y="826"/>
              <a:ext cx="387" cy="131"/>
            </a:xfrm>
            <a:prstGeom prst="rect">
              <a:avLst/>
            </a:prstGeom>
            <a:solidFill>
              <a:schemeClr val="bg1"/>
            </a:solidFill>
            <a:ln w="12700">
              <a:solidFill>
                <a:schemeClr val="bg1"/>
              </a:solidFill>
              <a:miter lim="800000"/>
              <a:headEnd type="none" w="sm" len="sm"/>
              <a:tailEnd type="none" w="sm" len="sm"/>
            </a:ln>
          </p:spPr>
          <p:txBody>
            <a:bodyPr wrap="none" anchor="ctr">
              <a:prstTxWarp prst="textNoShape">
                <a:avLst/>
              </a:prstTxWarp>
            </a:bodyPr>
            <a:lstStyle/>
            <a:p>
              <a:endParaRPr lang="en-US" sz="1800"/>
            </a:p>
          </p:txBody>
        </p:sp>
        <p:sp>
          <p:nvSpPr>
            <p:cNvPr id="41995" name="Line 9"/>
            <p:cNvSpPr>
              <a:spLocks noChangeShapeType="1"/>
            </p:cNvSpPr>
            <p:nvPr/>
          </p:nvSpPr>
          <p:spPr bwMode="auto">
            <a:xfrm>
              <a:off x="2576" y="974"/>
              <a:ext cx="0" cy="443"/>
            </a:xfrm>
            <a:prstGeom prst="line">
              <a:avLst/>
            </a:prstGeom>
            <a:noFill/>
            <a:ln w="38100">
              <a:solidFill>
                <a:srgbClr val="CC3300"/>
              </a:solidFill>
              <a:round/>
              <a:headEnd type="triangle" w="med" len="med"/>
              <a:tailEnd type="triangle" w="med" len="med"/>
            </a:ln>
          </p:spPr>
          <p:txBody>
            <a:bodyPr wrap="none" anchor="ctr">
              <a:prstTxWarp prst="textNoShape">
                <a:avLst/>
              </a:prstTxWarp>
            </a:bodyPr>
            <a:lstStyle/>
            <a:p>
              <a:endParaRPr lang="en-US" sz="1800"/>
            </a:p>
          </p:txBody>
        </p:sp>
        <p:sp>
          <p:nvSpPr>
            <p:cNvPr id="41996" name="Text Box 10"/>
            <p:cNvSpPr txBox="1">
              <a:spLocks noChangeArrowheads="1"/>
            </p:cNvSpPr>
            <p:nvPr/>
          </p:nvSpPr>
          <p:spPr bwMode="auto">
            <a:xfrm>
              <a:off x="2304" y="1011"/>
              <a:ext cx="244" cy="291"/>
            </a:xfrm>
            <a:prstGeom prst="rect">
              <a:avLst/>
            </a:prstGeom>
            <a:solidFill>
              <a:schemeClr val="bg1"/>
            </a:solidFill>
            <a:ln w="12700">
              <a:solidFill>
                <a:schemeClr val="bg1"/>
              </a:solidFill>
              <a:miter lim="800000"/>
              <a:headEnd type="none" w="sm" len="sm"/>
              <a:tailEnd type="none" w="sm" len="sm"/>
            </a:ln>
          </p:spPr>
          <p:txBody>
            <a:bodyPr wrap="none">
              <a:prstTxWarp prst="textNoShape">
                <a:avLst/>
              </a:prstTxWarp>
              <a:spAutoFit/>
            </a:bodyPr>
            <a:lstStyle/>
            <a:p>
              <a:r>
                <a:rPr lang="en-US" sz="1650" i="1">
                  <a:solidFill>
                    <a:schemeClr val="tx2"/>
                  </a:solidFill>
                  <a:latin typeface="Palatino" charset="0"/>
                </a:rPr>
                <a:t>h</a:t>
              </a:r>
              <a:endParaRPr lang="en-US" sz="1650">
                <a:solidFill>
                  <a:srgbClr val="010000"/>
                </a:solidFill>
                <a:latin typeface="Palatino" charset="0"/>
              </a:endParaRPr>
            </a:p>
          </p:txBody>
        </p:sp>
      </p:grpSp>
      <p:sp>
        <p:nvSpPr>
          <p:cNvPr id="41991" name="Rectangle 11"/>
          <p:cNvSpPr>
            <a:spLocks noGrp="1" noChangeArrowheads="1"/>
          </p:cNvSpPr>
          <p:nvPr>
            <p:ph type="body" idx="1"/>
          </p:nvPr>
        </p:nvSpPr>
        <p:spPr>
          <a:xfrm>
            <a:off x="469900" y="2114550"/>
            <a:ext cx="8293093" cy="2568179"/>
          </a:xfrm>
          <a:noFill/>
        </p:spPr>
        <p:txBody>
          <a:bodyPr vert="horz" wrap="square" lIns="69056" tIns="34529" rIns="69056" bIns="34529" numCol="1" anchor="t" anchorCtr="0" compatLnSpc="1">
            <a:prstTxWarp prst="textNoShape">
              <a:avLst/>
            </a:prstTxWarp>
          </a:bodyPr>
          <a:lstStyle/>
          <a:p>
            <a:pPr marL="85725" indent="-85725">
              <a:spcBef>
                <a:spcPts val="225"/>
              </a:spcBef>
              <a:buNone/>
            </a:pPr>
            <a:r>
              <a:rPr lang="en-US" sz="1800" dirty="0">
                <a:solidFill>
                  <a:srgbClr val="000000"/>
                </a:solidFill>
              </a:rPr>
              <a:t>The </a:t>
            </a:r>
            <a:r>
              <a:rPr lang="en-US" sz="1800" dirty="0">
                <a:solidFill>
                  <a:schemeClr val="accent1"/>
                </a:solidFill>
              </a:rPr>
              <a:t>Boltzmann Machine</a:t>
            </a:r>
            <a:r>
              <a:rPr lang="en-US" sz="1800" dirty="0">
                <a:solidFill>
                  <a:srgbClr val="000000"/>
                </a:solidFill>
              </a:rPr>
              <a:t> of </a:t>
            </a:r>
          </a:p>
          <a:p>
            <a:pPr marL="85725" indent="-85725">
              <a:spcBef>
                <a:spcPts val="225"/>
              </a:spcBef>
              <a:buNone/>
            </a:pPr>
            <a:r>
              <a:rPr lang="en-US" sz="1800" dirty="0">
                <a:solidFill>
                  <a:srgbClr val="000000"/>
                </a:solidFill>
              </a:rPr>
              <a:t>Hinton, </a:t>
            </a:r>
            <a:r>
              <a:rPr lang="en-US" sz="1800" dirty="0" err="1">
                <a:solidFill>
                  <a:srgbClr val="000000"/>
                </a:solidFill>
              </a:rPr>
              <a:t>Sejnowski</a:t>
            </a:r>
            <a:r>
              <a:rPr lang="en-US" sz="1800" dirty="0">
                <a:solidFill>
                  <a:srgbClr val="000000"/>
                </a:solidFill>
              </a:rPr>
              <a:t>, and Ackley (1984)</a:t>
            </a:r>
          </a:p>
          <a:p>
            <a:pPr marL="85725" indent="-85725">
              <a:spcBef>
                <a:spcPts val="225"/>
              </a:spcBef>
              <a:buNone/>
            </a:pPr>
            <a:r>
              <a:rPr lang="en-US" sz="1800" dirty="0">
                <a:solidFill>
                  <a:srgbClr val="000000"/>
                </a:solidFill>
              </a:rPr>
              <a:t>uses </a:t>
            </a:r>
            <a:r>
              <a:rPr lang="en-US" sz="1800" dirty="0">
                <a:solidFill>
                  <a:schemeClr val="accent1"/>
                </a:solidFill>
              </a:rPr>
              <a:t>simulated annealing</a:t>
            </a:r>
            <a:r>
              <a:rPr lang="en-US" sz="1800" dirty="0">
                <a:solidFill>
                  <a:srgbClr val="000000"/>
                </a:solidFill>
              </a:rPr>
              <a:t> to escape local minima.</a:t>
            </a:r>
          </a:p>
          <a:p>
            <a:pPr marL="85725" indent="-85725">
              <a:spcBef>
                <a:spcPts val="225"/>
              </a:spcBef>
              <a:buNone/>
            </a:pPr>
            <a:endParaRPr lang="en-US" sz="1800" dirty="0">
              <a:solidFill>
                <a:srgbClr val="000000"/>
              </a:solidFill>
              <a:latin typeface="Geneva" charset="0"/>
            </a:endParaRPr>
          </a:p>
          <a:p>
            <a:pPr marL="85725" indent="-85725">
              <a:spcBef>
                <a:spcPts val="225"/>
              </a:spcBef>
              <a:buNone/>
            </a:pPr>
            <a:r>
              <a:rPr lang="en-US" sz="1650" dirty="0">
                <a:solidFill>
                  <a:srgbClr val="000000"/>
                </a:solidFill>
                <a:latin typeface="Geneva" charset="0"/>
              </a:rPr>
              <a:t>To motivate their solution, consider how one might get a ball-bearing traveling along the curve to "probably end up" in the deepest minimum.  The idea is to shake the box "about h hard"  — then the ball is more likely to go from D  to C than from  C to D.  So, on average, the ball should end up in  C's  valley.</a:t>
            </a:r>
            <a:r>
              <a:rPr lang="en-US" sz="1800" dirty="0">
                <a:solidFill>
                  <a:srgbClr val="000000"/>
                </a:solidFill>
                <a:latin typeface="Geneva" charset="0"/>
              </a:rPr>
              <a:t>  </a:t>
            </a:r>
          </a:p>
          <a:p>
            <a:pPr marL="85725" indent="-85725" algn="just"/>
            <a:endParaRPr lang="en-US" sz="1275" dirty="0">
              <a:solidFill>
                <a:srgbClr val="000000"/>
              </a:solidFill>
              <a:latin typeface="Geneva" charset="0"/>
            </a:endParaRPr>
          </a:p>
        </p:txBody>
      </p:sp>
      <p:pic>
        <p:nvPicPr>
          <p:cNvPr id="13" name="Picture 12" descr="Screen shot 2014-08-20 at 2.01.39 PM.png"/>
          <p:cNvPicPr>
            <a:picLocks noChangeAspect="1"/>
          </p:cNvPicPr>
          <p:nvPr/>
        </p:nvPicPr>
        <p:blipFill>
          <a:blip r:embed="rId5"/>
          <a:stretch>
            <a:fillRect/>
          </a:stretch>
        </p:blipFill>
        <p:spPr>
          <a:xfrm>
            <a:off x="4457700" y="1112440"/>
            <a:ext cx="2343150" cy="1198706"/>
          </a:xfrm>
          <a:prstGeom prst="rect">
            <a:avLst/>
          </a:prstGeom>
        </p:spPr>
      </p:pic>
    </p:spTree>
    <p:extLst>
      <p:ext uri="{BB962C8B-B14F-4D97-AF65-F5344CB8AC3E}">
        <p14:creationId xmlns:p14="http://schemas.microsoft.com/office/powerpoint/2010/main" val="3386405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en-US" dirty="0"/>
              <a:t>CS 561,  Session 4</a:t>
            </a:r>
          </a:p>
        </p:txBody>
      </p:sp>
      <p:sp>
        <p:nvSpPr>
          <p:cNvPr id="40963" name="Slide Number Placeholder 5"/>
          <p:cNvSpPr>
            <a:spLocks noGrp="1"/>
          </p:cNvSpPr>
          <p:nvPr>
            <p:ph type="sldNum" sz="quarter" idx="12"/>
          </p:nvPr>
        </p:nvSpPr>
        <p:spPr>
          <a:noFill/>
        </p:spPr>
        <p:txBody>
          <a:bodyPr/>
          <a:lstStyle/>
          <a:p>
            <a:fld id="{7CCD5911-C408-B04F-A458-51DCC8B92D71}" type="slidenum">
              <a:rPr lang="en-US" smtClean="0"/>
              <a:pPr/>
              <a:t>42</a:t>
            </a:fld>
            <a:endParaRPr lang="en-US"/>
          </a:p>
        </p:txBody>
      </p:sp>
      <p:sp>
        <p:nvSpPr>
          <p:cNvPr id="40964" name="Rectangle 2"/>
          <p:cNvSpPr>
            <a:spLocks noGrp="1" noChangeArrowheads="1"/>
          </p:cNvSpPr>
          <p:nvPr>
            <p:ph type="title"/>
          </p:nvPr>
        </p:nvSpPr>
        <p:spPr/>
        <p:txBody>
          <a:bodyPr/>
          <a:lstStyle/>
          <a:p>
            <a:r>
              <a:rPr lang="en-US"/>
              <a:t>Consequences of the Occasional Ascents</a:t>
            </a:r>
          </a:p>
        </p:txBody>
      </p:sp>
      <p:sp>
        <p:nvSpPr>
          <p:cNvPr id="40965" name="Freeform 4"/>
          <p:cNvSpPr>
            <a:spLocks/>
          </p:cNvSpPr>
          <p:nvPr/>
        </p:nvSpPr>
        <p:spPr bwMode="auto">
          <a:xfrm>
            <a:off x="2584848" y="2569369"/>
            <a:ext cx="2696765" cy="1145381"/>
          </a:xfrm>
          <a:custGeom>
            <a:avLst/>
            <a:gdLst>
              <a:gd name="T0" fmla="*/ 0 w 2265"/>
              <a:gd name="T1" fmla="*/ 97 h 962"/>
              <a:gd name="T2" fmla="*/ 68 w 2265"/>
              <a:gd name="T3" fmla="*/ 312 h 962"/>
              <a:gd name="T4" fmla="*/ 166 w 2265"/>
              <a:gd name="T5" fmla="*/ 468 h 962"/>
              <a:gd name="T6" fmla="*/ 263 w 2265"/>
              <a:gd name="T7" fmla="*/ 517 h 962"/>
              <a:gd name="T8" fmla="*/ 361 w 2265"/>
              <a:gd name="T9" fmla="*/ 429 h 962"/>
              <a:gd name="T10" fmla="*/ 400 w 2265"/>
              <a:gd name="T11" fmla="*/ 331 h 962"/>
              <a:gd name="T12" fmla="*/ 478 w 2265"/>
              <a:gd name="T13" fmla="*/ 244 h 962"/>
              <a:gd name="T14" fmla="*/ 605 w 2265"/>
              <a:gd name="T15" fmla="*/ 224 h 962"/>
              <a:gd name="T16" fmla="*/ 771 w 2265"/>
              <a:gd name="T17" fmla="*/ 449 h 962"/>
              <a:gd name="T18" fmla="*/ 1005 w 2265"/>
              <a:gd name="T19" fmla="*/ 790 h 962"/>
              <a:gd name="T20" fmla="*/ 1220 w 2265"/>
              <a:gd name="T21" fmla="*/ 956 h 962"/>
              <a:gd name="T22" fmla="*/ 1366 w 2265"/>
              <a:gd name="T23" fmla="*/ 829 h 962"/>
              <a:gd name="T24" fmla="*/ 1474 w 2265"/>
              <a:gd name="T25" fmla="*/ 576 h 962"/>
              <a:gd name="T26" fmla="*/ 1610 w 2265"/>
              <a:gd name="T27" fmla="*/ 537 h 962"/>
              <a:gd name="T28" fmla="*/ 1776 w 2265"/>
              <a:gd name="T29" fmla="*/ 732 h 962"/>
              <a:gd name="T30" fmla="*/ 1894 w 2265"/>
              <a:gd name="T31" fmla="*/ 742 h 962"/>
              <a:gd name="T32" fmla="*/ 2040 w 2265"/>
              <a:gd name="T33" fmla="*/ 566 h 962"/>
              <a:gd name="T34" fmla="*/ 2265 w 2265"/>
              <a:gd name="T35" fmla="*/ 0 h 9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65"/>
              <a:gd name="T55" fmla="*/ 0 h 962"/>
              <a:gd name="T56" fmla="*/ 2265 w 2265"/>
              <a:gd name="T57" fmla="*/ 962 h 9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65" h="962">
                <a:moveTo>
                  <a:pt x="0" y="97"/>
                </a:moveTo>
                <a:cubicBezTo>
                  <a:pt x="20" y="173"/>
                  <a:pt x="40" y="250"/>
                  <a:pt x="68" y="312"/>
                </a:cubicBezTo>
                <a:cubicBezTo>
                  <a:pt x="96" y="374"/>
                  <a:pt x="133" y="434"/>
                  <a:pt x="166" y="468"/>
                </a:cubicBezTo>
                <a:cubicBezTo>
                  <a:pt x="199" y="502"/>
                  <a:pt x="231" y="523"/>
                  <a:pt x="263" y="517"/>
                </a:cubicBezTo>
                <a:cubicBezTo>
                  <a:pt x="295" y="511"/>
                  <a:pt x="338" y="460"/>
                  <a:pt x="361" y="429"/>
                </a:cubicBezTo>
                <a:cubicBezTo>
                  <a:pt x="384" y="398"/>
                  <a:pt x="381" y="362"/>
                  <a:pt x="400" y="331"/>
                </a:cubicBezTo>
                <a:cubicBezTo>
                  <a:pt x="419" y="300"/>
                  <a:pt x="444" y="262"/>
                  <a:pt x="478" y="244"/>
                </a:cubicBezTo>
                <a:cubicBezTo>
                  <a:pt x="512" y="226"/>
                  <a:pt x="556" y="190"/>
                  <a:pt x="605" y="224"/>
                </a:cubicBezTo>
                <a:cubicBezTo>
                  <a:pt x="654" y="258"/>
                  <a:pt x="704" y="355"/>
                  <a:pt x="771" y="449"/>
                </a:cubicBezTo>
                <a:cubicBezTo>
                  <a:pt x="838" y="543"/>
                  <a:pt x="930" y="706"/>
                  <a:pt x="1005" y="790"/>
                </a:cubicBezTo>
                <a:cubicBezTo>
                  <a:pt x="1080" y="874"/>
                  <a:pt x="1160" y="950"/>
                  <a:pt x="1220" y="956"/>
                </a:cubicBezTo>
                <a:cubicBezTo>
                  <a:pt x="1280" y="962"/>
                  <a:pt x="1324" y="892"/>
                  <a:pt x="1366" y="829"/>
                </a:cubicBezTo>
                <a:cubicBezTo>
                  <a:pt x="1408" y="766"/>
                  <a:pt x="1433" y="625"/>
                  <a:pt x="1474" y="576"/>
                </a:cubicBezTo>
                <a:cubicBezTo>
                  <a:pt x="1515" y="527"/>
                  <a:pt x="1560" y="511"/>
                  <a:pt x="1610" y="537"/>
                </a:cubicBezTo>
                <a:cubicBezTo>
                  <a:pt x="1660" y="563"/>
                  <a:pt x="1729" y="698"/>
                  <a:pt x="1776" y="732"/>
                </a:cubicBezTo>
                <a:cubicBezTo>
                  <a:pt x="1823" y="766"/>
                  <a:pt x="1850" y="770"/>
                  <a:pt x="1894" y="742"/>
                </a:cubicBezTo>
                <a:cubicBezTo>
                  <a:pt x="1938" y="714"/>
                  <a:pt x="1978" y="689"/>
                  <a:pt x="2040" y="566"/>
                </a:cubicBezTo>
                <a:cubicBezTo>
                  <a:pt x="2102" y="443"/>
                  <a:pt x="2183" y="221"/>
                  <a:pt x="2265" y="0"/>
                </a:cubicBezTo>
              </a:path>
            </a:pathLst>
          </a:custGeom>
          <a:noFill/>
          <a:ln w="9525">
            <a:solidFill>
              <a:schemeClr val="tx1"/>
            </a:solidFill>
            <a:miter lim="800000"/>
            <a:headEnd/>
            <a:tailEnd/>
          </a:ln>
        </p:spPr>
        <p:txBody>
          <a:bodyPr wrap="none">
            <a:prstTxWarp prst="textNoShape">
              <a:avLst/>
            </a:prstTxWarp>
          </a:bodyPr>
          <a:lstStyle/>
          <a:p>
            <a:endParaRPr lang="en-US" sz="1800"/>
          </a:p>
        </p:txBody>
      </p:sp>
      <p:sp>
        <p:nvSpPr>
          <p:cNvPr id="40966" name="Line 5"/>
          <p:cNvSpPr>
            <a:spLocks noChangeShapeType="1"/>
          </p:cNvSpPr>
          <p:nvPr/>
        </p:nvSpPr>
        <p:spPr bwMode="auto">
          <a:xfrm flipV="1">
            <a:off x="2897982" y="2975373"/>
            <a:ext cx="116681" cy="221456"/>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40967" name="Line 6"/>
          <p:cNvSpPr>
            <a:spLocks noChangeShapeType="1"/>
          </p:cNvSpPr>
          <p:nvPr/>
        </p:nvSpPr>
        <p:spPr bwMode="auto">
          <a:xfrm flipV="1">
            <a:off x="3014662" y="2789635"/>
            <a:ext cx="185738" cy="197644"/>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40968" name="Line 7"/>
          <p:cNvSpPr>
            <a:spLocks noChangeShapeType="1"/>
          </p:cNvSpPr>
          <p:nvPr/>
        </p:nvSpPr>
        <p:spPr bwMode="auto">
          <a:xfrm>
            <a:off x="3200400" y="2789635"/>
            <a:ext cx="209550" cy="34528"/>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40969" name="Line 8"/>
          <p:cNvSpPr>
            <a:spLocks noChangeShapeType="1"/>
          </p:cNvSpPr>
          <p:nvPr/>
        </p:nvSpPr>
        <p:spPr bwMode="auto">
          <a:xfrm flipV="1">
            <a:off x="4060032" y="3499248"/>
            <a:ext cx="140494" cy="197644"/>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40970" name="Line 9"/>
          <p:cNvSpPr>
            <a:spLocks noChangeShapeType="1"/>
          </p:cNvSpPr>
          <p:nvPr/>
        </p:nvSpPr>
        <p:spPr bwMode="auto">
          <a:xfrm flipV="1">
            <a:off x="4211242" y="3208735"/>
            <a:ext cx="116681" cy="290513"/>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40971" name="Line 10"/>
          <p:cNvSpPr>
            <a:spLocks noChangeShapeType="1"/>
          </p:cNvSpPr>
          <p:nvPr/>
        </p:nvSpPr>
        <p:spPr bwMode="auto">
          <a:xfrm flipV="1">
            <a:off x="4327922" y="3161110"/>
            <a:ext cx="209550" cy="47625"/>
          </a:xfrm>
          <a:prstGeom prst="line">
            <a:avLst/>
          </a:prstGeom>
          <a:noFill/>
          <a:ln w="9525">
            <a:solidFill>
              <a:schemeClr val="tx1"/>
            </a:solidFill>
            <a:miter lim="800000"/>
            <a:headEnd/>
            <a:tailEnd type="triangle" w="med" len="med"/>
          </a:ln>
        </p:spPr>
        <p:txBody>
          <a:bodyPr wrap="none">
            <a:prstTxWarp prst="textNoShape">
              <a:avLst/>
            </a:prstTxWarp>
          </a:bodyPr>
          <a:lstStyle/>
          <a:p>
            <a:endParaRPr lang="en-US" sz="1800"/>
          </a:p>
        </p:txBody>
      </p:sp>
      <p:sp>
        <p:nvSpPr>
          <p:cNvPr id="40972" name="Rectangle 11"/>
          <p:cNvSpPr>
            <a:spLocks noChangeArrowheads="1"/>
          </p:cNvSpPr>
          <p:nvPr/>
        </p:nvSpPr>
        <p:spPr bwMode="auto">
          <a:xfrm>
            <a:off x="2561035" y="1871663"/>
            <a:ext cx="1720453" cy="592931"/>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sz="1350">
                <a:latin typeface="Verdana" charset="0"/>
              </a:rPr>
              <a:t>Help escaping the </a:t>
            </a:r>
          </a:p>
          <a:p>
            <a:pPr algn="ctr" eaLnBrk="1" hangingPunct="1"/>
            <a:r>
              <a:rPr lang="en-US" sz="1350">
                <a:latin typeface="Verdana" charset="0"/>
              </a:rPr>
              <a:t>local optima.</a:t>
            </a:r>
          </a:p>
        </p:txBody>
      </p:sp>
      <p:sp>
        <p:nvSpPr>
          <p:cNvPr id="40973" name="Text Box 12"/>
          <p:cNvSpPr txBox="1">
            <a:spLocks noChangeArrowheads="1"/>
          </p:cNvSpPr>
          <p:nvPr/>
        </p:nvSpPr>
        <p:spPr bwMode="auto">
          <a:xfrm>
            <a:off x="2515791" y="1437085"/>
            <a:ext cx="1763624"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Verdana" charset="0"/>
              </a:rPr>
              <a:t>desired effect</a:t>
            </a:r>
          </a:p>
        </p:txBody>
      </p:sp>
      <p:sp>
        <p:nvSpPr>
          <p:cNvPr id="40974" name="Rectangle 13"/>
          <p:cNvSpPr>
            <a:spLocks noChangeArrowheads="1"/>
          </p:cNvSpPr>
          <p:nvPr/>
        </p:nvSpPr>
        <p:spPr bwMode="auto">
          <a:xfrm>
            <a:off x="3433762" y="4057650"/>
            <a:ext cx="2358629" cy="5334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eaLnBrk="1" hangingPunct="1"/>
            <a:r>
              <a:rPr lang="en-US" sz="1350">
                <a:latin typeface="Verdana" charset="0"/>
              </a:rPr>
              <a:t>Might pass global optima</a:t>
            </a:r>
          </a:p>
          <a:p>
            <a:pPr algn="ctr" eaLnBrk="1" hangingPunct="1"/>
            <a:r>
              <a:rPr lang="en-US" sz="1350">
                <a:latin typeface="Verdana" charset="0"/>
              </a:rPr>
              <a:t> after reaching it </a:t>
            </a:r>
          </a:p>
        </p:txBody>
      </p:sp>
      <p:sp>
        <p:nvSpPr>
          <p:cNvPr id="40975" name="Text Box 14"/>
          <p:cNvSpPr txBox="1">
            <a:spLocks noChangeArrowheads="1"/>
          </p:cNvSpPr>
          <p:nvPr/>
        </p:nvSpPr>
        <p:spPr bwMode="auto">
          <a:xfrm>
            <a:off x="3781426" y="3725466"/>
            <a:ext cx="1827295" cy="369332"/>
          </a:xfrm>
          <a:prstGeom prst="rect">
            <a:avLst/>
          </a:prstGeom>
          <a:noFill/>
          <a:ln w="9525">
            <a:noFill/>
            <a:miter lim="800000"/>
            <a:headEnd/>
            <a:tailEnd/>
          </a:ln>
        </p:spPr>
        <p:txBody>
          <a:bodyPr wrap="none">
            <a:prstTxWarp prst="textNoShape">
              <a:avLst/>
            </a:prstTxWarp>
            <a:spAutoFit/>
          </a:bodyPr>
          <a:lstStyle/>
          <a:p>
            <a:pPr eaLnBrk="1" hangingPunct="1"/>
            <a:r>
              <a:rPr lang="en-US" sz="1800">
                <a:latin typeface="Verdana" charset="0"/>
              </a:rPr>
              <a:t>adverse effect</a:t>
            </a:r>
          </a:p>
        </p:txBody>
      </p:sp>
      <p:sp>
        <p:nvSpPr>
          <p:cNvPr id="324623" name="Oval 15"/>
          <p:cNvSpPr>
            <a:spLocks noChangeArrowheads="1"/>
          </p:cNvSpPr>
          <p:nvPr/>
        </p:nvSpPr>
        <p:spPr bwMode="auto">
          <a:xfrm>
            <a:off x="2844404" y="3112294"/>
            <a:ext cx="107156" cy="107156"/>
          </a:xfrm>
          <a:prstGeom prst="ellipse">
            <a:avLst/>
          </a:prstGeom>
          <a:solidFill>
            <a:schemeClr val="accent2"/>
          </a:solidFill>
          <a:ln w="9525">
            <a:solidFill>
              <a:schemeClr val="tx1"/>
            </a:solidFill>
            <a:round/>
            <a:headEnd/>
            <a:tailEnd/>
          </a:ln>
        </p:spPr>
        <p:txBody>
          <a:bodyPr wrap="none" anchor="ctr">
            <a:prstTxWarp prst="textNoShape">
              <a:avLst/>
            </a:prstTxWarp>
          </a:bodyPr>
          <a:lstStyle/>
          <a:p>
            <a:endParaRPr lang="en-US" sz="1800"/>
          </a:p>
        </p:txBody>
      </p:sp>
      <p:sp>
        <p:nvSpPr>
          <p:cNvPr id="40977" name="Text Box 16"/>
          <p:cNvSpPr txBox="1">
            <a:spLocks noChangeArrowheads="1"/>
          </p:cNvSpPr>
          <p:nvPr/>
        </p:nvSpPr>
        <p:spPr bwMode="auto">
          <a:xfrm>
            <a:off x="6103144" y="4005262"/>
            <a:ext cx="1643399" cy="784830"/>
          </a:xfrm>
          <a:prstGeom prst="rect">
            <a:avLst/>
          </a:prstGeom>
          <a:noFill/>
          <a:ln w="9525">
            <a:noFill/>
            <a:miter lim="800000"/>
            <a:headEnd/>
            <a:tailEnd/>
          </a:ln>
        </p:spPr>
        <p:txBody>
          <a:bodyPr wrap="none">
            <a:prstTxWarp prst="textNoShape">
              <a:avLst/>
            </a:prstTxWarp>
            <a:spAutoFit/>
          </a:bodyPr>
          <a:lstStyle/>
          <a:p>
            <a:r>
              <a:rPr lang="en-US" sz="1500">
                <a:latin typeface="Tahoma" charset="0"/>
              </a:rPr>
              <a:t>(easy to avoid by</a:t>
            </a:r>
          </a:p>
          <a:p>
            <a:r>
              <a:rPr lang="en-US" sz="1500">
                <a:latin typeface="Tahoma" charset="0"/>
              </a:rPr>
              <a:t>keeping track of</a:t>
            </a:r>
          </a:p>
          <a:p>
            <a:r>
              <a:rPr lang="en-US" sz="1500">
                <a:latin typeface="Tahoma" charset="0"/>
              </a:rPr>
              <a:t>best-ever state)</a:t>
            </a:r>
          </a:p>
        </p:txBody>
      </p:sp>
    </p:spTree>
    <p:extLst>
      <p:ext uri="{BB962C8B-B14F-4D97-AF65-F5344CB8AC3E}">
        <p14:creationId xmlns:p14="http://schemas.microsoft.com/office/powerpoint/2010/main" val="5936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77778E-6 -0.00348 C 0.00452 -0.00742 0.00591 -0.01321 0.01042 -0.01714 C 0.01198 -0.02386 0.01216 -0.02826 0.0158 -0.03243 C 0.01702 -0.03892 0.01736 -0.0417 0.02101 -0.04633 C 0.02344 -0.05606 0.01997 -0.04425 0.02518 -0.05467 C 0.0283 -0.06023 0.02639 -0.06023 0.03264 -0.06278 C 0.0349 -0.06579 0.04479 -0.07089 0.04844 -0.07251 C 0.05469 -0.07181 0.06181 -0.07367 0.06736 -0.06973 C 0.06841 -0.06926 0.06771 -0.06648 0.06841 -0.06556 C 0.0691 -0.06486 0.07049 -0.06486 0.07153 -0.0644 C 0.07396 -0.06092 0.07413 -0.05652 0.07674 -0.05305 C 0.0783 -0.0512 0.08038 -0.04981 0.08212 -0.04772 C 0.08438 -0.03614 0.08455 -0.02873 0.09254 -0.02155 C 0.09445 -0.01344 0.09636 -0.00626 0.10104 -0.00093 C 0.10226 0.00417 0.10157 0.00393 0.10521 0.00764 C 0.10712 0.00973 0.11146 0.01297 0.11146 0.01343 C 0.11285 0.02525 0.11545 0.03196 0.12205 0.04077 C 0.12275 0.04308 0.12327 0.0454 0.12413 0.04795 C 0.125 0.0498 0.12657 0.05119 0.12726 0.05304 C 0.13091 0.06254 0.12743 0.06393 0.13681 0.06694 C 0.14098 0.07273 0.14393 0.07922 0.14844 0.08478 C 0.14879 0.08362 0.14844 0.08107 0.14948 0.08084 C 0.15174 0.08038 0.15573 0.08362 0.15573 0.08385 C 0.15747 0.0857 0.1592 0.08848 0.16094 0.09057 C 0.1625 0.09265 0.16736 0.09358 0.16736 0.09381 C 0.16979 0.08848 0.16979 0.08524 0.17361 0.08223 C 0.17604 0.07227 0.17448 0.07644 0.17778 0.06995 C 0.18143 0.05443 0.18368 0.04447 0.19045 0.03104 C 0.20104 0.01042 0.18577 0.0315 0.19566 0.01853 C 0.19809 0.00602 0.2066 0.00602 0.21459 0.00208 C 0.22466 0.00301 0.23542 0.00463 0.24514 0.00903 C 0.24636 0.01158 0.24827 0.01343 0.24948 0.01598 C 0.25 0.01691 0.24983 0.01899 0.25052 0.02015 C 0.25122 0.02108 0.25261 0.02108 0.25365 0.02131 C 0.25608 0.02617 0.25608 0.02942 0.2599 0.03243 C 0.26059 0.03405 0.26094 0.03567 0.26198 0.0366 C 0.26285 0.03752 0.26441 0.03683 0.26528 0.03799 C 0.26632 0.03914 0.26632 0.04192 0.26736 0.04355 C 0.26823 0.0447 0.26945 0.04517 0.27049 0.04609 C 0.27084 0.04772 0.27153 0.0505 0.27153 0.05073 " pathEditMode="relative" rAng="0" ptsTypes="fffffffffffffffffffffffffffffffffffffffA">
                                      <p:cBhvr>
                                        <p:cTn id="6" dur="5000" fill="hold"/>
                                        <p:tgtEl>
                                          <p:spTgt spid="324623"/>
                                        </p:tgtEl>
                                        <p:attrNameLst>
                                          <p:attrName>ppt_x</p:attrName>
                                          <p:attrName>ppt_y</p:attrName>
                                        </p:attrNameLst>
                                      </p:cBhvr>
                                      <p:rCtr x="13600" y="1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p:spPr>
        <p:txBody>
          <a:bodyPr/>
          <a:lstStyle/>
          <a:p>
            <a:r>
              <a:rPr lang="en-US" dirty="0"/>
              <a:t>CS 561,  Session 4</a:t>
            </a:r>
          </a:p>
        </p:txBody>
      </p:sp>
      <p:sp>
        <p:nvSpPr>
          <p:cNvPr id="43011" name="Slide Number Placeholder 5"/>
          <p:cNvSpPr>
            <a:spLocks noGrp="1"/>
          </p:cNvSpPr>
          <p:nvPr>
            <p:ph type="sldNum" sz="quarter" idx="12"/>
          </p:nvPr>
        </p:nvSpPr>
        <p:spPr>
          <a:noFill/>
        </p:spPr>
        <p:txBody>
          <a:bodyPr/>
          <a:lstStyle/>
          <a:p>
            <a:fld id="{4DED5949-FA76-8140-81BD-1ED3AEFED22D}" type="slidenum">
              <a:rPr lang="en-US" smtClean="0"/>
              <a:pPr/>
              <a:t>43</a:t>
            </a:fld>
            <a:endParaRPr lang="en-US"/>
          </a:p>
        </p:txBody>
      </p:sp>
      <p:sp>
        <p:nvSpPr>
          <p:cNvPr id="43012" name="Rectangle 2"/>
          <p:cNvSpPr>
            <a:spLocks noGrp="1" noChangeArrowheads="1"/>
          </p:cNvSpPr>
          <p:nvPr>
            <p:ph type="title"/>
          </p:nvPr>
        </p:nvSpPr>
        <p:spPr/>
        <p:txBody>
          <a:bodyPr/>
          <a:lstStyle/>
          <a:p>
            <a:r>
              <a:rPr lang="en-US"/>
              <a:t>Simulated annealing: basic idea</a:t>
            </a:r>
          </a:p>
        </p:txBody>
      </p:sp>
      <p:sp>
        <p:nvSpPr>
          <p:cNvPr id="43013" name="Rectangle 3"/>
          <p:cNvSpPr>
            <a:spLocks noGrp="1" noChangeArrowheads="1"/>
          </p:cNvSpPr>
          <p:nvPr>
            <p:ph type="body" idx="1"/>
          </p:nvPr>
        </p:nvSpPr>
        <p:spPr/>
        <p:txBody>
          <a:bodyPr/>
          <a:lstStyle/>
          <a:p>
            <a:r>
              <a:rPr lang="en-US" sz="1800"/>
              <a:t>From current state, pick a </a:t>
            </a:r>
            <a:r>
              <a:rPr lang="en-US" sz="1800" b="1">
                <a:solidFill>
                  <a:srgbClr val="0066FF"/>
                </a:solidFill>
              </a:rPr>
              <a:t>random</a:t>
            </a:r>
            <a:r>
              <a:rPr lang="en-US" sz="1800"/>
              <a:t> successor state;</a:t>
            </a:r>
          </a:p>
          <a:p>
            <a:endParaRPr lang="en-US" sz="1800"/>
          </a:p>
          <a:p>
            <a:r>
              <a:rPr lang="en-US" sz="1800"/>
              <a:t>If it has better value than current state, then “accept the transition,” that is, use successor state as current state;</a:t>
            </a:r>
          </a:p>
          <a:p>
            <a:endParaRPr lang="en-US" sz="1800"/>
          </a:p>
          <a:p>
            <a:r>
              <a:rPr lang="en-US" sz="1800"/>
              <a:t>Otherwise, do not give up, but instead flip a coin and accept the transition with a given probability (that is lower as the successor is worse).</a:t>
            </a:r>
          </a:p>
          <a:p>
            <a:endParaRPr lang="en-US" sz="1800"/>
          </a:p>
          <a:p>
            <a:r>
              <a:rPr lang="en-US" sz="1800"/>
              <a:t>So we accept to sometimes “un-optimize” the value function a little with a non-zero probability.</a:t>
            </a:r>
          </a:p>
        </p:txBody>
      </p:sp>
    </p:spTree>
    <p:extLst>
      <p:ext uri="{BB962C8B-B14F-4D97-AF65-F5344CB8AC3E}">
        <p14:creationId xmlns:p14="http://schemas.microsoft.com/office/powerpoint/2010/main" val="723946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p:spPr>
        <p:txBody>
          <a:bodyPr/>
          <a:lstStyle/>
          <a:p>
            <a:r>
              <a:rPr lang="en-US" dirty="0"/>
              <a:t>CS 561,  Session 4</a:t>
            </a:r>
          </a:p>
        </p:txBody>
      </p:sp>
      <p:sp>
        <p:nvSpPr>
          <p:cNvPr id="43011" name="Slide Number Placeholder 5"/>
          <p:cNvSpPr>
            <a:spLocks noGrp="1"/>
          </p:cNvSpPr>
          <p:nvPr>
            <p:ph type="sldNum" sz="quarter" idx="12"/>
          </p:nvPr>
        </p:nvSpPr>
        <p:spPr>
          <a:noFill/>
        </p:spPr>
        <p:txBody>
          <a:bodyPr/>
          <a:lstStyle/>
          <a:p>
            <a:fld id="{4DED5949-FA76-8140-81BD-1ED3AEFED22D}" type="slidenum">
              <a:rPr lang="en-US" smtClean="0"/>
              <a:pPr/>
              <a:t>44</a:t>
            </a:fld>
            <a:endParaRPr lang="en-US"/>
          </a:p>
        </p:txBody>
      </p:sp>
      <p:sp>
        <p:nvSpPr>
          <p:cNvPr id="43012" name="Rectangle 2"/>
          <p:cNvSpPr>
            <a:spLocks noGrp="1" noChangeArrowheads="1"/>
          </p:cNvSpPr>
          <p:nvPr>
            <p:ph type="title"/>
          </p:nvPr>
        </p:nvSpPr>
        <p:spPr/>
        <p:txBody>
          <a:bodyPr/>
          <a:lstStyle/>
          <a:p>
            <a:r>
              <a:rPr lang="en-US" dirty="0"/>
              <a:t>Demo</a:t>
            </a:r>
          </a:p>
        </p:txBody>
      </p:sp>
      <p:pic>
        <p:nvPicPr>
          <p:cNvPr id="4" name="Online Media 3" descr="561-tsp-sa">
            <a:hlinkClick r:id="" action="ppaction://media"/>
            <a:extLst>
              <a:ext uri="{FF2B5EF4-FFF2-40B4-BE49-F238E27FC236}">
                <a16:creationId xmlns:a16="http://schemas.microsoft.com/office/drawing/2014/main" id="{CF59BFD2-6BBE-0442-B695-1D766204A8D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46312" y="-4182"/>
            <a:ext cx="6376988" cy="5143500"/>
          </a:xfrm>
          <a:prstGeom prst="rect">
            <a:avLst/>
          </a:prstGeom>
        </p:spPr>
      </p:pic>
    </p:spTree>
    <p:extLst>
      <p:ext uri="{BB962C8B-B14F-4D97-AF65-F5344CB8AC3E}">
        <p14:creationId xmlns:p14="http://schemas.microsoft.com/office/powerpoint/2010/main" val="27486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p>
            <a:r>
              <a:rPr lang="en-US" dirty="0"/>
              <a:t>CS 561,  Session 4</a:t>
            </a:r>
          </a:p>
        </p:txBody>
      </p:sp>
      <p:sp>
        <p:nvSpPr>
          <p:cNvPr id="44035" name="Slide Number Placeholder 5"/>
          <p:cNvSpPr>
            <a:spLocks noGrp="1"/>
          </p:cNvSpPr>
          <p:nvPr>
            <p:ph type="sldNum" sz="quarter" idx="12"/>
          </p:nvPr>
        </p:nvSpPr>
        <p:spPr>
          <a:noFill/>
        </p:spPr>
        <p:txBody>
          <a:bodyPr/>
          <a:lstStyle/>
          <a:p>
            <a:fld id="{FB6B4B4F-D6A5-2349-9006-89094D688E30}" type="slidenum">
              <a:rPr lang="en-US" smtClean="0"/>
              <a:pPr/>
              <a:t>45</a:t>
            </a:fld>
            <a:endParaRPr lang="en-US"/>
          </a:p>
        </p:txBody>
      </p:sp>
      <p:sp>
        <p:nvSpPr>
          <p:cNvPr id="44036" name="Rectangle 2"/>
          <p:cNvSpPr>
            <a:spLocks noGrp="1" noChangeArrowheads="1"/>
          </p:cNvSpPr>
          <p:nvPr>
            <p:ph type="title"/>
          </p:nvPr>
        </p:nvSpPr>
        <p:spPr/>
        <p:txBody>
          <a:bodyPr/>
          <a:lstStyle/>
          <a:p>
            <a:r>
              <a:rPr lang="en-US"/>
              <a:t>Boltzmann’s statistical theory of gases</a:t>
            </a:r>
          </a:p>
        </p:txBody>
      </p:sp>
      <p:sp>
        <p:nvSpPr>
          <p:cNvPr id="44037" name="Rectangle 4"/>
          <p:cNvSpPr>
            <a:spLocks noGrp="1" noChangeArrowheads="1"/>
          </p:cNvSpPr>
          <p:nvPr>
            <p:ph type="body" idx="1"/>
          </p:nvPr>
        </p:nvSpPr>
        <p:spPr>
          <a:xfrm>
            <a:off x="533400" y="742950"/>
            <a:ext cx="8305800" cy="4162425"/>
          </a:xfrm>
          <a:noFill/>
        </p:spPr>
        <p:txBody>
          <a:bodyPr vert="horz" wrap="square" lIns="69056" tIns="34529" rIns="69056" bIns="34529" numCol="1" anchor="t" anchorCtr="0" compatLnSpc="1">
            <a:prstTxWarp prst="textNoShape">
              <a:avLst/>
            </a:prstTxWarp>
          </a:bodyPr>
          <a:lstStyle/>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In the statistical theory of gases, the gas is described not by a deterministic dynamics, but rather by the probability that it will be in different states.  </a:t>
            </a:r>
          </a:p>
          <a:p>
            <a:endParaRPr lang="en-US" dirty="0">
              <a:solidFill>
                <a:srgbClr val="000000"/>
              </a:solidFill>
            </a:endParaRPr>
          </a:p>
          <a:p>
            <a:r>
              <a:rPr lang="en-US" dirty="0">
                <a:solidFill>
                  <a:srgbClr val="000000"/>
                </a:solidFill>
              </a:rPr>
              <a:t>The 19th century physicist </a:t>
            </a:r>
            <a:r>
              <a:rPr lang="en-US" dirty="0">
                <a:solidFill>
                  <a:srgbClr val="0066FF"/>
                </a:solidFill>
              </a:rPr>
              <a:t>Ludwig Boltzmann</a:t>
            </a:r>
            <a:r>
              <a:rPr lang="en-US" dirty="0">
                <a:solidFill>
                  <a:srgbClr val="000000"/>
                </a:solidFill>
              </a:rPr>
              <a:t> developed a theory that included a probability distribution of temperature (i.e.,  every small region of the gas had the same kinetic energy).  </a:t>
            </a:r>
          </a:p>
          <a:p>
            <a:endParaRPr lang="en-US" dirty="0">
              <a:solidFill>
                <a:srgbClr val="000000"/>
              </a:solidFill>
            </a:endParaRPr>
          </a:p>
          <a:p>
            <a:r>
              <a:rPr lang="en-US" dirty="0">
                <a:solidFill>
                  <a:srgbClr val="000000"/>
                </a:solidFill>
              </a:rPr>
              <a:t>Hinton, </a:t>
            </a:r>
            <a:r>
              <a:rPr lang="en-US" dirty="0" err="1">
                <a:solidFill>
                  <a:srgbClr val="000000"/>
                </a:solidFill>
              </a:rPr>
              <a:t>Sejnowski</a:t>
            </a:r>
            <a:r>
              <a:rPr lang="en-US" dirty="0">
                <a:solidFill>
                  <a:srgbClr val="000000"/>
                </a:solidFill>
              </a:rPr>
              <a:t> and Ackley’s idea was that this distribution might also be used to describe neural interactions, where low temperature  T  is replaced by a small noise term  T (the neural analog of random thermal motion of molecules). While their results primarily concern optimization using neural networks, the idea is more general.</a:t>
            </a:r>
          </a:p>
          <a:p>
            <a:endParaRPr lang="en-US" dirty="0"/>
          </a:p>
        </p:txBody>
      </p:sp>
    </p:spTree>
    <p:extLst>
      <p:ext uri="{BB962C8B-B14F-4D97-AF65-F5344CB8AC3E}">
        <p14:creationId xmlns:p14="http://schemas.microsoft.com/office/powerpoint/2010/main" val="705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a:spLocks noGrp="1"/>
          </p:cNvSpPr>
          <p:nvPr>
            <p:ph type="ftr" sz="quarter" idx="11"/>
          </p:nvPr>
        </p:nvSpPr>
        <p:spPr>
          <a:noFill/>
        </p:spPr>
        <p:txBody>
          <a:bodyPr/>
          <a:lstStyle/>
          <a:p>
            <a:r>
              <a:rPr lang="en-US" dirty="0"/>
              <a:t>CS 561,  Session 4</a:t>
            </a:r>
          </a:p>
        </p:txBody>
      </p:sp>
      <p:sp>
        <p:nvSpPr>
          <p:cNvPr id="45060" name="Slide Number Placeholder 5"/>
          <p:cNvSpPr>
            <a:spLocks noGrp="1"/>
          </p:cNvSpPr>
          <p:nvPr>
            <p:ph type="sldNum" sz="quarter" idx="12"/>
          </p:nvPr>
        </p:nvSpPr>
        <p:spPr>
          <a:noFill/>
        </p:spPr>
        <p:txBody>
          <a:bodyPr/>
          <a:lstStyle/>
          <a:p>
            <a:fld id="{8E84EB02-B0E1-B14E-AF95-EE6498332B62}" type="slidenum">
              <a:rPr lang="en-US" smtClean="0"/>
              <a:pPr/>
              <a:t>46</a:t>
            </a:fld>
            <a:endParaRPr lang="en-US"/>
          </a:p>
        </p:txBody>
      </p:sp>
      <p:sp>
        <p:nvSpPr>
          <p:cNvPr id="45061" name="Rectangle 2"/>
          <p:cNvSpPr>
            <a:spLocks noGrp="1" noChangeArrowheads="1"/>
          </p:cNvSpPr>
          <p:nvPr>
            <p:ph type="title"/>
          </p:nvPr>
        </p:nvSpPr>
        <p:spPr/>
        <p:txBody>
          <a:bodyPr/>
          <a:lstStyle/>
          <a:p>
            <a:r>
              <a:rPr lang="en-US"/>
              <a:t>Boltzmann distribution</a:t>
            </a:r>
          </a:p>
        </p:txBody>
      </p:sp>
      <p:sp>
        <p:nvSpPr>
          <p:cNvPr id="45062" name="Rectangle 4"/>
          <p:cNvSpPr>
            <a:spLocks noGrp="1" noChangeArrowheads="1"/>
          </p:cNvSpPr>
          <p:nvPr>
            <p:ph type="body" idx="1"/>
          </p:nvPr>
        </p:nvSpPr>
        <p:spPr>
          <a:xfrm>
            <a:off x="304800" y="1143000"/>
            <a:ext cx="8610600" cy="3762375"/>
          </a:xfrm>
          <a:noFill/>
        </p:spPr>
        <p:txBody>
          <a:bodyPr vert="horz" wrap="square" lIns="69056" tIns="34529" rIns="69056" bIns="34529" numCol="1" anchor="t" anchorCtr="0" compatLnSpc="1">
            <a:prstTxWarp prst="textNoShape">
              <a:avLst/>
            </a:prstTxWarp>
          </a:bodyPr>
          <a:lstStyle/>
          <a:p>
            <a:pPr>
              <a:lnSpc>
                <a:spcPct val="90000"/>
              </a:lnSpc>
            </a:pPr>
            <a:r>
              <a:rPr lang="en-US" sz="1800" dirty="0"/>
              <a:t>At thermal equilibrium at temperature T, the </a:t>
            </a:r>
            <a:r>
              <a:rPr lang="en-US" sz="1800" dirty="0">
                <a:solidFill>
                  <a:srgbClr val="0066FF"/>
                </a:solidFill>
              </a:rPr>
              <a:t>Boltzmann distribution</a:t>
            </a:r>
            <a:r>
              <a:rPr lang="en-US" sz="1800" dirty="0"/>
              <a:t> gives the relative probability that the system will occupy state A vs. state B as:</a:t>
            </a:r>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where E(A) and E(B) are the energies associated with states A and B.</a:t>
            </a:r>
            <a:endParaRPr lang="en-US" dirty="0"/>
          </a:p>
        </p:txBody>
      </p:sp>
      <p:graphicFrame>
        <p:nvGraphicFramePr>
          <p:cNvPr id="45058" name="Object 2"/>
          <p:cNvGraphicFramePr>
            <a:graphicFrameLocks noChangeAspect="1"/>
          </p:cNvGraphicFramePr>
          <p:nvPr/>
        </p:nvGraphicFramePr>
        <p:xfrm>
          <a:off x="1771650" y="2343150"/>
          <a:ext cx="5486400" cy="844153"/>
        </p:xfrm>
        <a:graphic>
          <a:graphicData uri="http://schemas.openxmlformats.org/presentationml/2006/ole">
            <mc:AlternateContent xmlns:mc="http://schemas.openxmlformats.org/markup-compatibility/2006">
              <mc:Choice xmlns:v="urn:schemas-microsoft-com:vml" Requires="v">
                <p:oleObj spid="_x0000_s56358" name="Equation" r:id="rId3" imgW="2806560" imgH="431640" progId="Equation.3">
                  <p:embed/>
                </p:oleObj>
              </mc:Choice>
              <mc:Fallback>
                <p:oleObj name="Equation" r:id="rId3" imgW="2806560" imgH="431640" progId="Equation.3">
                  <p:embed/>
                  <p:pic>
                    <p:nvPicPr>
                      <p:cNvPr id="450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0" y="2343150"/>
                        <a:ext cx="5486400" cy="84415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1450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p>
            <a:r>
              <a:rPr lang="en-US" dirty="0"/>
              <a:t>CS 561,  Session 4</a:t>
            </a:r>
          </a:p>
        </p:txBody>
      </p:sp>
      <p:sp>
        <p:nvSpPr>
          <p:cNvPr id="46083" name="Slide Number Placeholder 5"/>
          <p:cNvSpPr>
            <a:spLocks noGrp="1"/>
          </p:cNvSpPr>
          <p:nvPr>
            <p:ph type="sldNum" sz="quarter" idx="12"/>
          </p:nvPr>
        </p:nvSpPr>
        <p:spPr>
          <a:noFill/>
        </p:spPr>
        <p:txBody>
          <a:bodyPr/>
          <a:lstStyle/>
          <a:p>
            <a:fld id="{CD0691D0-0410-BB42-A3DD-C62A5C940E0B}" type="slidenum">
              <a:rPr lang="en-US" smtClean="0"/>
              <a:pPr/>
              <a:t>47</a:t>
            </a:fld>
            <a:endParaRPr lang="en-US"/>
          </a:p>
        </p:txBody>
      </p:sp>
      <p:sp>
        <p:nvSpPr>
          <p:cNvPr id="46084" name="Rectangle 5"/>
          <p:cNvSpPr>
            <a:spLocks noChangeArrowheads="1"/>
          </p:cNvSpPr>
          <p:nvPr/>
        </p:nvSpPr>
        <p:spPr bwMode="auto">
          <a:xfrm>
            <a:off x="3829050" y="4686300"/>
            <a:ext cx="1428750" cy="342900"/>
          </a:xfrm>
          <a:prstGeom prst="rect">
            <a:avLst/>
          </a:prstGeom>
          <a:solidFill>
            <a:schemeClr val="bg1"/>
          </a:solidFill>
          <a:ln w="9525">
            <a:noFill/>
            <a:miter lim="800000"/>
            <a:headEnd/>
            <a:tailEnd/>
          </a:ln>
        </p:spPr>
        <p:txBody>
          <a:bodyPr wrap="none" anchor="ctr">
            <a:prstTxWarp prst="textNoShape">
              <a:avLst/>
            </a:prstTxWarp>
          </a:bodyPr>
          <a:lstStyle/>
          <a:p>
            <a:endParaRPr lang="en-US" sz="1800"/>
          </a:p>
        </p:txBody>
      </p:sp>
      <p:sp>
        <p:nvSpPr>
          <p:cNvPr id="46085" name="Rectangle 2"/>
          <p:cNvSpPr>
            <a:spLocks noGrp="1" noChangeArrowheads="1"/>
          </p:cNvSpPr>
          <p:nvPr>
            <p:ph type="title"/>
          </p:nvPr>
        </p:nvSpPr>
        <p:spPr/>
        <p:txBody>
          <a:bodyPr/>
          <a:lstStyle/>
          <a:p>
            <a:r>
              <a:rPr lang="en-US"/>
              <a:t>Simulated annealing</a:t>
            </a:r>
          </a:p>
        </p:txBody>
      </p:sp>
      <p:sp>
        <p:nvSpPr>
          <p:cNvPr id="46086" name="Rectangle 4"/>
          <p:cNvSpPr>
            <a:spLocks noGrp="1" noChangeArrowheads="1"/>
          </p:cNvSpPr>
          <p:nvPr>
            <p:ph type="body" idx="1"/>
          </p:nvPr>
        </p:nvSpPr>
        <p:spPr>
          <a:xfrm>
            <a:off x="381000" y="914400"/>
            <a:ext cx="6400800" cy="3705225"/>
          </a:xfrm>
          <a:solidFill>
            <a:schemeClr val="bg1"/>
          </a:solidFill>
        </p:spPr>
        <p:txBody>
          <a:bodyPr vert="horz" wrap="square" lIns="69056" tIns="34529" rIns="69056" bIns="34529" numCol="1" anchor="t" anchorCtr="0" compatLnSpc="1">
            <a:prstTxWarp prst="textNoShape">
              <a:avLst/>
            </a:prstTxWarp>
          </a:bodyPr>
          <a:lstStyle/>
          <a:p>
            <a:pPr>
              <a:buFontTx/>
              <a:buNone/>
            </a:pPr>
            <a:r>
              <a:rPr lang="en-US" sz="1350" dirty="0">
                <a:solidFill>
                  <a:srgbClr val="000000"/>
                </a:solidFill>
              </a:rPr>
              <a:t>Kirkpatrick et al. 1983:</a:t>
            </a:r>
          </a:p>
          <a:p>
            <a:endParaRPr lang="en-US" sz="788" dirty="0">
              <a:solidFill>
                <a:srgbClr val="000000"/>
              </a:solidFill>
            </a:endParaRPr>
          </a:p>
          <a:p>
            <a:r>
              <a:rPr lang="en-US" sz="1350" dirty="0">
                <a:solidFill>
                  <a:srgbClr val="0066FF"/>
                </a:solidFill>
              </a:rPr>
              <a:t>Simulated annealing</a:t>
            </a:r>
            <a:r>
              <a:rPr lang="en-US" sz="1350" dirty="0">
                <a:solidFill>
                  <a:srgbClr val="000000"/>
                </a:solidFill>
              </a:rPr>
              <a:t> is a general method for making likely the escape from local minima by allowing jumps to higher energy states.</a:t>
            </a:r>
          </a:p>
          <a:p>
            <a:endParaRPr lang="en-US" sz="788" dirty="0">
              <a:solidFill>
                <a:srgbClr val="000000"/>
              </a:solidFill>
            </a:endParaRPr>
          </a:p>
          <a:p>
            <a:r>
              <a:rPr lang="en-US" sz="1350" dirty="0">
                <a:solidFill>
                  <a:srgbClr val="000000"/>
                </a:solidFill>
              </a:rPr>
              <a:t>The analogy here is with the process of </a:t>
            </a:r>
            <a:r>
              <a:rPr lang="en-US" sz="1350" dirty="0">
                <a:solidFill>
                  <a:schemeClr val="hlink"/>
                </a:solidFill>
              </a:rPr>
              <a:t>annealing used by a craftsman in forging a sword from an alloy</a:t>
            </a:r>
            <a:r>
              <a:rPr lang="en-US" sz="1350" dirty="0">
                <a:solidFill>
                  <a:srgbClr val="000000"/>
                </a:solidFill>
              </a:rPr>
              <a:t>.</a:t>
            </a:r>
          </a:p>
          <a:p>
            <a:endParaRPr lang="en-US" sz="788" dirty="0">
              <a:solidFill>
                <a:srgbClr val="000000"/>
              </a:solidFill>
            </a:endParaRPr>
          </a:p>
          <a:p>
            <a:r>
              <a:rPr lang="en-US" sz="1350" dirty="0">
                <a:solidFill>
                  <a:srgbClr val="000000"/>
                </a:solidFill>
              </a:rPr>
              <a:t>He heats the metal, then slowly cools it as he hammers the blade into shape.  </a:t>
            </a:r>
          </a:p>
          <a:p>
            <a:pPr lvl="1"/>
            <a:r>
              <a:rPr lang="en-US" sz="1200" dirty="0">
                <a:solidFill>
                  <a:srgbClr val="000000"/>
                </a:solidFill>
              </a:rPr>
              <a:t>If he cools the blade too quickly the metal will form patches of different composition;</a:t>
            </a:r>
          </a:p>
          <a:p>
            <a:pPr lvl="1"/>
            <a:r>
              <a:rPr lang="en-US" sz="1200" dirty="0">
                <a:solidFill>
                  <a:srgbClr val="000000"/>
                </a:solidFill>
              </a:rPr>
              <a:t>If the metal is cooled slowly while it is shaped, the constituent metals will form a uniform alloy.</a:t>
            </a:r>
          </a:p>
          <a:p>
            <a:pPr lvl="1">
              <a:buFontTx/>
              <a:buNone/>
            </a:pPr>
            <a:endParaRPr lang="en-US" sz="1050" dirty="0">
              <a:solidFill>
                <a:srgbClr val="000000"/>
              </a:solidFill>
            </a:endParaRPr>
          </a:p>
        </p:txBody>
      </p:sp>
      <p:pic>
        <p:nvPicPr>
          <p:cNvPr id="7" name="Picture 4" descr="sword-making-fogforging"/>
          <p:cNvPicPr>
            <a:picLocks noChangeAspect="1" noChangeArrowheads="1"/>
          </p:cNvPicPr>
          <p:nvPr/>
        </p:nvPicPr>
        <p:blipFill>
          <a:blip r:embed="rId2"/>
          <a:srcRect/>
          <a:stretch>
            <a:fillRect/>
          </a:stretch>
        </p:blipFill>
        <p:spPr bwMode="auto">
          <a:xfrm>
            <a:off x="7315200" y="2457450"/>
            <a:ext cx="1371600" cy="953544"/>
          </a:xfrm>
          <a:prstGeom prst="rect">
            <a:avLst/>
          </a:prstGeom>
          <a:noFill/>
          <a:ln w="9525">
            <a:noFill/>
            <a:miter lim="800000"/>
            <a:headEnd/>
            <a:tailEnd/>
          </a:ln>
        </p:spPr>
      </p:pic>
      <p:pic>
        <p:nvPicPr>
          <p:cNvPr id="8" name="Picture 5" descr="sword-making-forging2"/>
          <p:cNvPicPr>
            <a:picLocks noChangeAspect="1" noChangeArrowheads="1"/>
          </p:cNvPicPr>
          <p:nvPr/>
        </p:nvPicPr>
        <p:blipFill>
          <a:blip r:embed="rId3"/>
          <a:srcRect/>
          <a:stretch>
            <a:fillRect/>
          </a:stretch>
        </p:blipFill>
        <p:spPr bwMode="auto">
          <a:xfrm>
            <a:off x="7315200" y="3486150"/>
            <a:ext cx="1364554" cy="1338719"/>
          </a:xfrm>
          <a:prstGeom prst="rect">
            <a:avLst/>
          </a:prstGeom>
          <a:noFill/>
          <a:ln w="9525">
            <a:noFill/>
            <a:miter lim="800000"/>
            <a:headEnd/>
            <a:tailEnd/>
          </a:ln>
        </p:spPr>
      </p:pic>
    </p:spTree>
    <p:extLst>
      <p:ext uri="{BB962C8B-B14F-4D97-AF65-F5344CB8AC3E}">
        <p14:creationId xmlns:p14="http://schemas.microsoft.com/office/powerpoint/2010/main" val="4242331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4"/>
          <p:cNvSpPr>
            <a:spLocks noGrp="1"/>
          </p:cNvSpPr>
          <p:nvPr>
            <p:ph type="ftr" sz="quarter" idx="11"/>
          </p:nvPr>
        </p:nvSpPr>
        <p:spPr>
          <a:noFill/>
        </p:spPr>
        <p:txBody>
          <a:bodyPr/>
          <a:lstStyle/>
          <a:p>
            <a:r>
              <a:rPr lang="en-US" dirty="0"/>
              <a:t>CS 561,  Session 4</a:t>
            </a:r>
          </a:p>
        </p:txBody>
      </p:sp>
      <p:sp>
        <p:nvSpPr>
          <p:cNvPr id="50179" name="Slide Number Placeholder 5"/>
          <p:cNvSpPr>
            <a:spLocks noGrp="1"/>
          </p:cNvSpPr>
          <p:nvPr>
            <p:ph type="sldNum" sz="quarter" idx="12"/>
          </p:nvPr>
        </p:nvSpPr>
        <p:spPr>
          <a:noFill/>
        </p:spPr>
        <p:txBody>
          <a:bodyPr/>
          <a:lstStyle/>
          <a:p>
            <a:fld id="{2A161E77-1340-BC49-89EE-D64BB04F22CA}" type="slidenum">
              <a:rPr lang="en-US" smtClean="0"/>
              <a:pPr/>
              <a:t>48</a:t>
            </a:fld>
            <a:endParaRPr lang="en-US"/>
          </a:p>
        </p:txBody>
      </p:sp>
      <p:sp>
        <p:nvSpPr>
          <p:cNvPr id="50180" name="Rectangle 2"/>
          <p:cNvSpPr>
            <a:spLocks noGrp="1" noChangeArrowheads="1"/>
          </p:cNvSpPr>
          <p:nvPr>
            <p:ph type="title"/>
          </p:nvPr>
        </p:nvSpPr>
        <p:spPr/>
        <p:txBody>
          <a:bodyPr/>
          <a:lstStyle/>
          <a:p>
            <a:r>
              <a:rPr lang="en-US"/>
              <a:t>Simulated annealing in practice</a:t>
            </a:r>
          </a:p>
        </p:txBody>
      </p:sp>
      <p:sp>
        <p:nvSpPr>
          <p:cNvPr id="50181" name="Rectangle 3"/>
          <p:cNvSpPr>
            <a:spLocks noGrp="1" noChangeArrowheads="1"/>
          </p:cNvSpPr>
          <p:nvPr>
            <p:ph type="body" idx="1"/>
          </p:nvPr>
        </p:nvSpPr>
        <p:spPr>
          <a:xfrm>
            <a:off x="469900" y="971550"/>
            <a:ext cx="8293100" cy="3829050"/>
          </a:xfrm>
        </p:spPr>
        <p:txBody>
          <a:bodyPr/>
          <a:lstStyle/>
          <a:p>
            <a:pPr>
              <a:buFontTx/>
              <a:buChar char="-"/>
            </a:pPr>
            <a:r>
              <a:rPr lang="en-US" sz="1650" dirty="0"/>
              <a:t>Set a temperature T</a:t>
            </a:r>
          </a:p>
          <a:p>
            <a:pPr>
              <a:buFontTx/>
              <a:buChar char="-"/>
            </a:pPr>
            <a:r>
              <a:rPr lang="en-US" sz="1650" dirty="0"/>
              <a:t>optimize for the given T</a:t>
            </a:r>
          </a:p>
          <a:p>
            <a:pPr>
              <a:buFontTx/>
              <a:buChar char="-"/>
            </a:pPr>
            <a:r>
              <a:rPr lang="en-US" sz="1650" dirty="0"/>
              <a:t>lower T			(see </a:t>
            </a:r>
            <a:r>
              <a:rPr lang="en-US" sz="1650" dirty="0" err="1"/>
              <a:t>Geman</a:t>
            </a:r>
            <a:r>
              <a:rPr lang="en-US" sz="1650" dirty="0"/>
              <a:t> &amp; </a:t>
            </a:r>
            <a:r>
              <a:rPr lang="en-US" sz="1650" dirty="0" err="1"/>
              <a:t>Geman</a:t>
            </a:r>
            <a:r>
              <a:rPr lang="en-US" sz="1650" dirty="0"/>
              <a:t>, 1984)</a:t>
            </a:r>
          </a:p>
          <a:p>
            <a:pPr>
              <a:buFontTx/>
              <a:buChar char="-"/>
            </a:pPr>
            <a:r>
              <a:rPr lang="en-US" sz="1650" dirty="0"/>
              <a:t>repeat</a:t>
            </a:r>
          </a:p>
          <a:p>
            <a:endParaRPr lang="en-US" dirty="0"/>
          </a:p>
          <a:p>
            <a:endParaRPr lang="en-US" dirty="0"/>
          </a:p>
          <a:p>
            <a:r>
              <a:rPr lang="en-US" dirty="0" err="1"/>
              <a:t>Geman</a:t>
            </a:r>
            <a:r>
              <a:rPr lang="en-US" dirty="0"/>
              <a:t> &amp; </a:t>
            </a:r>
            <a:r>
              <a:rPr lang="en-US" dirty="0" err="1"/>
              <a:t>Geman</a:t>
            </a:r>
            <a:r>
              <a:rPr lang="en-US" dirty="0"/>
              <a:t> (1984): </a:t>
            </a:r>
            <a:r>
              <a:rPr lang="en-US" dirty="0">
                <a:solidFill>
                  <a:srgbClr val="0066FF"/>
                </a:solidFill>
              </a:rPr>
              <a:t>if T is lowered sufficiently slowly (with respect to the number of iterations used to optimize at a given T), simulated annealing is guaranteed to find the global minimum.</a:t>
            </a:r>
          </a:p>
          <a:p>
            <a:endParaRPr lang="en-US" dirty="0">
              <a:solidFill>
                <a:srgbClr val="0066FF"/>
              </a:solidFill>
            </a:endParaRPr>
          </a:p>
          <a:p>
            <a:r>
              <a:rPr lang="en-US" dirty="0">
                <a:solidFill>
                  <a:schemeClr val="hlink"/>
                </a:solidFill>
              </a:rPr>
              <a:t>Caveat:</a:t>
            </a:r>
            <a:r>
              <a:rPr lang="en-US" dirty="0"/>
              <a:t> this algorithm has no end (</a:t>
            </a:r>
            <a:r>
              <a:rPr lang="en-US" dirty="0" err="1"/>
              <a:t>Geman</a:t>
            </a:r>
            <a:r>
              <a:rPr lang="en-US" dirty="0"/>
              <a:t> &amp; </a:t>
            </a:r>
            <a:r>
              <a:rPr lang="en-US" dirty="0" err="1"/>
              <a:t>Geman’s</a:t>
            </a:r>
            <a:r>
              <a:rPr lang="en-US" dirty="0"/>
              <a:t> T decrease schedule is in the 1/log of the number of iterations, so, T will never reach zero), so it may take an infinite amount of time for it to find the global minimum.</a:t>
            </a:r>
          </a:p>
        </p:txBody>
      </p:sp>
    </p:spTree>
    <p:extLst>
      <p:ext uri="{BB962C8B-B14F-4D97-AF65-F5344CB8AC3E}">
        <p14:creationId xmlns:p14="http://schemas.microsoft.com/office/powerpoint/2010/main" val="663960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Footer Placeholder 4"/>
          <p:cNvSpPr>
            <a:spLocks noGrp="1"/>
          </p:cNvSpPr>
          <p:nvPr>
            <p:ph type="ftr" sz="quarter" idx="11"/>
          </p:nvPr>
        </p:nvSpPr>
        <p:spPr>
          <a:noFill/>
        </p:spPr>
        <p:txBody>
          <a:bodyPr/>
          <a:lstStyle/>
          <a:p>
            <a:r>
              <a:rPr lang="en-US" dirty="0"/>
              <a:t>CS 561,  Session 4</a:t>
            </a:r>
          </a:p>
        </p:txBody>
      </p:sp>
      <p:sp>
        <p:nvSpPr>
          <p:cNvPr id="51204" name="Slide Number Placeholder 5"/>
          <p:cNvSpPr>
            <a:spLocks noGrp="1"/>
          </p:cNvSpPr>
          <p:nvPr>
            <p:ph type="sldNum" sz="quarter" idx="12"/>
          </p:nvPr>
        </p:nvSpPr>
        <p:spPr>
          <a:noFill/>
        </p:spPr>
        <p:txBody>
          <a:bodyPr/>
          <a:lstStyle/>
          <a:p>
            <a:fld id="{D23B81E6-707F-8F48-B910-784244387124}" type="slidenum">
              <a:rPr lang="en-US" smtClean="0"/>
              <a:pPr/>
              <a:t>49</a:t>
            </a:fld>
            <a:endParaRPr lang="en-US"/>
          </a:p>
        </p:txBody>
      </p:sp>
      <p:sp>
        <p:nvSpPr>
          <p:cNvPr id="51205" name="Rectangle 2"/>
          <p:cNvSpPr>
            <a:spLocks noGrp="1" noChangeArrowheads="1"/>
          </p:cNvSpPr>
          <p:nvPr>
            <p:ph type="title"/>
          </p:nvPr>
        </p:nvSpPr>
        <p:spPr/>
        <p:txBody>
          <a:bodyPr/>
          <a:lstStyle/>
          <a:p>
            <a:r>
              <a:rPr lang="en-US"/>
              <a:t>Simulated annealing algorithm</a:t>
            </a:r>
          </a:p>
        </p:txBody>
      </p:sp>
      <p:sp>
        <p:nvSpPr>
          <p:cNvPr id="51206" name="Rectangle 3"/>
          <p:cNvSpPr>
            <a:spLocks noGrp="1" noChangeArrowheads="1"/>
          </p:cNvSpPr>
          <p:nvPr>
            <p:ph type="body" idx="1"/>
          </p:nvPr>
        </p:nvSpPr>
        <p:spPr/>
        <p:txBody>
          <a:bodyPr/>
          <a:lstStyle/>
          <a:p>
            <a:r>
              <a:rPr lang="en-US"/>
              <a:t>Idea: Escape local extrema by allowing “bad moves,” </a:t>
            </a:r>
            <a:r>
              <a:rPr lang="en-US">
                <a:solidFill>
                  <a:srgbClr val="0066FF"/>
                </a:solidFill>
              </a:rPr>
              <a:t>but gradually decrease their size and frequency.</a:t>
            </a:r>
          </a:p>
        </p:txBody>
      </p:sp>
      <p:graphicFrame>
        <p:nvGraphicFramePr>
          <p:cNvPr id="51202" name="Object 2"/>
          <p:cNvGraphicFramePr>
            <a:graphicFrameLocks noChangeAspect="1"/>
          </p:cNvGraphicFramePr>
          <p:nvPr/>
        </p:nvGraphicFramePr>
        <p:xfrm>
          <a:off x="1153716" y="1635919"/>
          <a:ext cx="6836569" cy="3221831"/>
        </p:xfrm>
        <a:graphic>
          <a:graphicData uri="http://schemas.openxmlformats.org/presentationml/2006/ole">
            <mc:AlternateContent xmlns:mc="http://schemas.openxmlformats.org/markup-compatibility/2006">
              <mc:Choice xmlns:v="urn:schemas-microsoft-com:vml" Requires="v">
                <p:oleObj spid="_x0000_s57382" name="Image" r:id="rId3" imgW="12160960" imgH="5731027" progId="">
                  <p:embed/>
                </p:oleObj>
              </mc:Choice>
              <mc:Fallback>
                <p:oleObj name="Image" r:id="rId3" imgW="12160960" imgH="5731027" progId="">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716" y="1635919"/>
                        <a:ext cx="6836569" cy="3221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1207" name="Text Box 5"/>
          <p:cNvSpPr txBox="1">
            <a:spLocks noChangeArrowheads="1"/>
          </p:cNvSpPr>
          <p:nvPr/>
        </p:nvSpPr>
        <p:spPr bwMode="auto">
          <a:xfrm>
            <a:off x="5486400" y="3765948"/>
            <a:ext cx="2272225" cy="646331"/>
          </a:xfrm>
          <a:prstGeom prst="rect">
            <a:avLst/>
          </a:prstGeom>
          <a:noFill/>
          <a:ln w="9525">
            <a:noFill/>
            <a:miter lim="800000"/>
            <a:headEnd/>
            <a:tailEnd/>
          </a:ln>
        </p:spPr>
        <p:txBody>
          <a:bodyPr wrap="none">
            <a:prstTxWarp prst="textNoShape">
              <a:avLst/>
            </a:prstTxWarp>
            <a:spAutoFit/>
          </a:bodyPr>
          <a:lstStyle/>
          <a:p>
            <a:r>
              <a:rPr lang="en-US" sz="1800">
                <a:solidFill>
                  <a:srgbClr val="0066FF"/>
                </a:solidFill>
                <a:latin typeface="Tahoma" charset="0"/>
              </a:rPr>
              <a:t>Note: goal here is to</a:t>
            </a:r>
          </a:p>
          <a:p>
            <a:r>
              <a:rPr lang="en-US" sz="1800">
                <a:solidFill>
                  <a:srgbClr val="0066FF"/>
                </a:solidFill>
                <a:latin typeface="Tahoma" charset="0"/>
              </a:rPr>
              <a:t>maximize E.</a:t>
            </a:r>
          </a:p>
        </p:txBody>
      </p:sp>
      <p:sp>
        <p:nvSpPr>
          <p:cNvPr id="51208" name="Text Box 6"/>
          <p:cNvSpPr txBox="1">
            <a:spLocks noChangeArrowheads="1"/>
          </p:cNvSpPr>
          <p:nvPr/>
        </p:nvSpPr>
        <p:spPr bwMode="auto">
          <a:xfrm>
            <a:off x="3173016" y="3929063"/>
            <a:ext cx="261610" cy="369332"/>
          </a:xfrm>
          <a:prstGeom prst="rect">
            <a:avLst/>
          </a:prstGeom>
          <a:noFill/>
          <a:ln w="9525">
            <a:noFill/>
            <a:miter lim="800000"/>
            <a:headEnd/>
            <a:tailEnd/>
          </a:ln>
        </p:spPr>
        <p:txBody>
          <a:bodyPr wrap="none">
            <a:prstTxWarp prst="textNoShape">
              <a:avLst/>
            </a:prstTxWarp>
            <a:spAutoFit/>
          </a:bodyPr>
          <a:lstStyle/>
          <a:p>
            <a:r>
              <a:rPr lang="en-US" sz="1800"/>
              <a:t>-</a:t>
            </a:r>
          </a:p>
        </p:txBody>
      </p:sp>
    </p:spTree>
    <p:extLst>
      <p:ext uri="{BB962C8B-B14F-4D97-AF65-F5344CB8AC3E}">
        <p14:creationId xmlns:p14="http://schemas.microsoft.com/office/powerpoint/2010/main" val="234101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en-US" dirty="0"/>
              <a:t>CS 561,  Session 4</a:t>
            </a:r>
          </a:p>
        </p:txBody>
      </p:sp>
      <p:sp>
        <p:nvSpPr>
          <p:cNvPr id="29699" name="Slide Number Placeholder 5"/>
          <p:cNvSpPr>
            <a:spLocks noGrp="1"/>
          </p:cNvSpPr>
          <p:nvPr>
            <p:ph type="sldNum" sz="quarter" idx="12"/>
          </p:nvPr>
        </p:nvSpPr>
        <p:spPr>
          <a:noFill/>
        </p:spPr>
        <p:txBody>
          <a:bodyPr/>
          <a:lstStyle/>
          <a:p>
            <a:fld id="{329D6B98-A5D8-BB4F-82FE-6C9F1C58A963}" type="slidenum">
              <a:rPr lang="en-US" smtClean="0"/>
              <a:pPr/>
              <a:t>5</a:t>
            </a:fld>
            <a:endParaRPr lang="en-US"/>
          </a:p>
        </p:txBody>
      </p:sp>
      <p:sp>
        <p:nvSpPr>
          <p:cNvPr id="29700" name="Rectangle 2"/>
          <p:cNvSpPr>
            <a:spLocks noGrp="1" noChangeArrowheads="1"/>
          </p:cNvSpPr>
          <p:nvPr>
            <p:ph type="title"/>
          </p:nvPr>
        </p:nvSpPr>
        <p:spPr/>
        <p:txBody>
          <a:bodyPr/>
          <a:lstStyle/>
          <a:p>
            <a:r>
              <a:rPr lang="en-US"/>
              <a:t>Greedy search</a:t>
            </a:r>
          </a:p>
        </p:txBody>
      </p:sp>
      <p:sp>
        <p:nvSpPr>
          <p:cNvPr id="29701" name="Rectangle 3"/>
          <p:cNvSpPr>
            <a:spLocks noGrp="1" noChangeArrowheads="1"/>
          </p:cNvSpPr>
          <p:nvPr>
            <p:ph type="body" idx="1"/>
          </p:nvPr>
        </p:nvSpPr>
        <p:spPr/>
        <p:txBody>
          <a:bodyPr/>
          <a:lstStyle/>
          <a:p>
            <a:r>
              <a:rPr lang="en-US" sz="1800" dirty="0">
                <a:solidFill>
                  <a:srgbClr val="0066FF"/>
                </a:solidFill>
              </a:rPr>
              <a:t>Estimation function:</a:t>
            </a:r>
          </a:p>
          <a:p>
            <a:pPr>
              <a:buFontTx/>
              <a:buNone/>
            </a:pPr>
            <a:r>
              <a:rPr lang="en-US" sz="1800" i="1" dirty="0"/>
              <a:t>		h(n)</a:t>
            </a:r>
            <a:r>
              <a:rPr lang="en-US" sz="1800" dirty="0"/>
              <a:t> = estimate the “future” cost from now </a:t>
            </a:r>
            <a:r>
              <a:rPr lang="en-US" sz="1800" i="1" dirty="0"/>
              <a:t>n</a:t>
            </a:r>
            <a:r>
              <a:rPr lang="en-US" sz="1800" dirty="0"/>
              <a:t> to the goal (heuristic)</a:t>
            </a:r>
          </a:p>
          <a:p>
            <a:pPr>
              <a:buFontTx/>
              <a:buNone/>
            </a:pPr>
            <a:endParaRPr lang="en-US" sz="1800" dirty="0"/>
          </a:p>
          <a:p>
            <a:r>
              <a:rPr lang="en-US" sz="1800" dirty="0">
                <a:solidFill>
                  <a:srgbClr val="0066FF"/>
                </a:solidFill>
              </a:rPr>
              <a:t>For example:</a:t>
            </a:r>
          </a:p>
          <a:p>
            <a:pPr>
              <a:buFontTx/>
              <a:buNone/>
            </a:pPr>
            <a:r>
              <a:rPr lang="en-US" sz="1800" dirty="0"/>
              <a:t>		</a:t>
            </a:r>
            <a:r>
              <a:rPr lang="en-US" sz="1800" i="1" dirty="0" err="1"/>
              <a:t>h</a:t>
            </a:r>
            <a:r>
              <a:rPr lang="en-US" sz="1800" i="1" baseline="-25000" dirty="0" err="1"/>
              <a:t>SLD</a:t>
            </a:r>
            <a:r>
              <a:rPr lang="en-US" sz="1800" i="1" dirty="0"/>
              <a:t>(n)</a:t>
            </a:r>
            <a:r>
              <a:rPr lang="en-US" sz="1800" dirty="0"/>
              <a:t> = straight-line distance from </a:t>
            </a:r>
            <a:r>
              <a:rPr lang="en-US" sz="1800" i="1" dirty="0"/>
              <a:t>n</a:t>
            </a:r>
            <a:r>
              <a:rPr lang="en-US" sz="1800" dirty="0"/>
              <a:t> to Bucharest</a:t>
            </a:r>
          </a:p>
          <a:p>
            <a:endParaRPr lang="en-US" sz="1800" dirty="0"/>
          </a:p>
          <a:p>
            <a:endParaRPr lang="en-US" sz="1800" dirty="0"/>
          </a:p>
          <a:p>
            <a:r>
              <a:rPr lang="en-US" sz="1800" dirty="0"/>
              <a:t>Greedy search expands first the node that </a:t>
            </a:r>
            <a:r>
              <a:rPr lang="en-US" sz="1800" dirty="0">
                <a:solidFill>
                  <a:schemeClr val="hlink"/>
                </a:solidFill>
              </a:rPr>
              <a:t>appears</a:t>
            </a:r>
            <a:r>
              <a:rPr lang="en-US" sz="1800" dirty="0"/>
              <a:t> to be closest to the goal, (or the least future cost), according to </a:t>
            </a:r>
            <a:r>
              <a:rPr lang="en-US" sz="1800" i="1" dirty="0"/>
              <a:t>h(n).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Footer Placeholder 4"/>
          <p:cNvSpPr>
            <a:spLocks noGrp="1"/>
          </p:cNvSpPr>
          <p:nvPr>
            <p:ph type="ftr" sz="quarter" idx="11"/>
          </p:nvPr>
        </p:nvSpPr>
        <p:spPr>
          <a:noFill/>
        </p:spPr>
        <p:txBody>
          <a:bodyPr/>
          <a:lstStyle/>
          <a:p>
            <a:r>
              <a:rPr lang="en-US" dirty="0"/>
              <a:t>CS 561,  Session 4</a:t>
            </a:r>
          </a:p>
        </p:txBody>
      </p:sp>
      <p:sp>
        <p:nvSpPr>
          <p:cNvPr id="52228" name="Slide Number Placeholder 5"/>
          <p:cNvSpPr>
            <a:spLocks noGrp="1"/>
          </p:cNvSpPr>
          <p:nvPr>
            <p:ph type="sldNum" sz="quarter" idx="12"/>
          </p:nvPr>
        </p:nvSpPr>
        <p:spPr>
          <a:noFill/>
        </p:spPr>
        <p:txBody>
          <a:bodyPr/>
          <a:lstStyle/>
          <a:p>
            <a:fld id="{DB954845-DD8A-3B43-8056-0AFC82A08F0A}" type="slidenum">
              <a:rPr lang="en-US" smtClean="0"/>
              <a:pPr/>
              <a:t>50</a:t>
            </a:fld>
            <a:endParaRPr lang="en-US"/>
          </a:p>
        </p:txBody>
      </p:sp>
      <p:sp>
        <p:nvSpPr>
          <p:cNvPr id="52229" name="Rectangle 2"/>
          <p:cNvSpPr>
            <a:spLocks noGrp="1" noChangeArrowheads="1"/>
          </p:cNvSpPr>
          <p:nvPr>
            <p:ph type="title"/>
          </p:nvPr>
        </p:nvSpPr>
        <p:spPr/>
        <p:txBody>
          <a:bodyPr/>
          <a:lstStyle/>
          <a:p>
            <a:r>
              <a:rPr lang="en-US"/>
              <a:t>Simulated annealing algorithm</a:t>
            </a:r>
          </a:p>
        </p:txBody>
      </p:sp>
      <p:sp>
        <p:nvSpPr>
          <p:cNvPr id="52230" name="Rectangle 3"/>
          <p:cNvSpPr>
            <a:spLocks noGrp="1" noChangeArrowheads="1"/>
          </p:cNvSpPr>
          <p:nvPr>
            <p:ph type="body" idx="1"/>
          </p:nvPr>
        </p:nvSpPr>
        <p:spPr/>
        <p:txBody>
          <a:bodyPr/>
          <a:lstStyle/>
          <a:p>
            <a:r>
              <a:rPr lang="en-US"/>
              <a:t>Idea: Escape local extrema by allowing “bad moves,” </a:t>
            </a:r>
            <a:r>
              <a:rPr lang="en-US">
                <a:solidFill>
                  <a:srgbClr val="0066FF"/>
                </a:solidFill>
              </a:rPr>
              <a:t>but gradually decrease their size and frequency.</a:t>
            </a:r>
          </a:p>
        </p:txBody>
      </p:sp>
      <p:graphicFrame>
        <p:nvGraphicFramePr>
          <p:cNvPr id="52226" name="Object 2"/>
          <p:cNvGraphicFramePr>
            <a:graphicFrameLocks noChangeAspect="1"/>
          </p:cNvGraphicFramePr>
          <p:nvPr/>
        </p:nvGraphicFramePr>
        <p:xfrm>
          <a:off x="1153716" y="1635919"/>
          <a:ext cx="6836569" cy="3221831"/>
        </p:xfrm>
        <a:graphic>
          <a:graphicData uri="http://schemas.openxmlformats.org/presentationml/2006/ole">
            <mc:AlternateContent xmlns:mc="http://schemas.openxmlformats.org/markup-compatibility/2006">
              <mc:Choice xmlns:v="urn:schemas-microsoft-com:vml" Requires="v">
                <p:oleObj spid="_x0000_s58406" name="Image" r:id="rId3" imgW="12160960" imgH="5731027" progId="">
                  <p:embed/>
                </p:oleObj>
              </mc:Choice>
              <mc:Fallback>
                <p:oleObj name="Image" r:id="rId3" imgW="12160960" imgH="5731027" progId="">
                  <p:embed/>
                  <p:pic>
                    <p:nvPicPr>
                      <p:cNvPr id="522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716" y="1635919"/>
                        <a:ext cx="6836569" cy="32218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2231" name="Text Box 5"/>
          <p:cNvSpPr txBox="1">
            <a:spLocks noChangeArrowheads="1"/>
          </p:cNvSpPr>
          <p:nvPr/>
        </p:nvSpPr>
        <p:spPr bwMode="auto">
          <a:xfrm>
            <a:off x="5486400" y="3765948"/>
            <a:ext cx="2286652" cy="646331"/>
          </a:xfrm>
          <a:prstGeom prst="rect">
            <a:avLst/>
          </a:prstGeom>
          <a:noFill/>
          <a:ln w="9525">
            <a:noFill/>
            <a:miter lim="800000"/>
            <a:headEnd/>
            <a:tailEnd/>
          </a:ln>
        </p:spPr>
        <p:txBody>
          <a:bodyPr wrap="none">
            <a:prstTxWarp prst="textNoShape">
              <a:avLst/>
            </a:prstTxWarp>
            <a:spAutoFit/>
          </a:bodyPr>
          <a:lstStyle/>
          <a:p>
            <a:r>
              <a:rPr lang="en-US" sz="1800">
                <a:solidFill>
                  <a:srgbClr val="0066FF"/>
                </a:solidFill>
                <a:latin typeface="Tahoma" charset="0"/>
              </a:rPr>
              <a:t>Algorithm when goal</a:t>
            </a:r>
          </a:p>
          <a:p>
            <a:r>
              <a:rPr lang="en-US" sz="1800">
                <a:solidFill>
                  <a:srgbClr val="0066FF"/>
                </a:solidFill>
                <a:latin typeface="Tahoma" charset="0"/>
              </a:rPr>
              <a:t>is to minimize E.</a:t>
            </a:r>
          </a:p>
        </p:txBody>
      </p:sp>
      <p:sp>
        <p:nvSpPr>
          <p:cNvPr id="52232" name="Rectangle 6"/>
          <p:cNvSpPr>
            <a:spLocks noChangeArrowheads="1"/>
          </p:cNvSpPr>
          <p:nvPr/>
        </p:nvSpPr>
        <p:spPr bwMode="auto">
          <a:xfrm>
            <a:off x="2309813" y="4229100"/>
            <a:ext cx="171450" cy="171450"/>
          </a:xfrm>
          <a:prstGeom prst="rect">
            <a:avLst/>
          </a:prstGeom>
          <a:solidFill>
            <a:schemeClr val="bg1"/>
          </a:solidFill>
          <a:ln w="9525">
            <a:solidFill>
              <a:schemeClr val="bg1"/>
            </a:solidFill>
            <a:miter lim="800000"/>
            <a:headEnd/>
            <a:tailEnd/>
          </a:ln>
        </p:spPr>
        <p:txBody>
          <a:bodyPr wrap="none" anchor="ctr">
            <a:prstTxWarp prst="textNoShape">
              <a:avLst/>
            </a:prstTxWarp>
          </a:bodyPr>
          <a:lstStyle/>
          <a:p>
            <a:endParaRPr lang="en-US" sz="1800"/>
          </a:p>
        </p:txBody>
      </p:sp>
      <p:sp>
        <p:nvSpPr>
          <p:cNvPr id="52233" name="Text Box 7"/>
          <p:cNvSpPr txBox="1">
            <a:spLocks noChangeArrowheads="1"/>
          </p:cNvSpPr>
          <p:nvPr/>
        </p:nvSpPr>
        <p:spPr bwMode="auto">
          <a:xfrm>
            <a:off x="2246710" y="4132660"/>
            <a:ext cx="352982" cy="369332"/>
          </a:xfrm>
          <a:prstGeom prst="rect">
            <a:avLst/>
          </a:prstGeom>
          <a:noFill/>
          <a:ln w="9525">
            <a:noFill/>
            <a:miter lim="800000"/>
            <a:headEnd/>
            <a:tailEnd/>
          </a:ln>
        </p:spPr>
        <p:txBody>
          <a:bodyPr wrap="none">
            <a:prstTxWarp prst="textNoShape">
              <a:avLst/>
            </a:prstTxWarp>
            <a:spAutoFit/>
          </a:bodyPr>
          <a:lstStyle/>
          <a:p>
            <a:r>
              <a:rPr lang="en-US" sz="1800">
                <a:solidFill>
                  <a:srgbClr val="0066FF"/>
                </a:solidFill>
                <a:latin typeface="Tahoma" charset="0"/>
              </a:rPr>
              <a:t>&lt;</a:t>
            </a:r>
          </a:p>
        </p:txBody>
      </p:sp>
      <p:sp>
        <p:nvSpPr>
          <p:cNvPr id="52234" name="Text Box 8"/>
          <p:cNvSpPr txBox="1">
            <a:spLocks noChangeArrowheads="1"/>
          </p:cNvSpPr>
          <p:nvPr/>
        </p:nvSpPr>
        <p:spPr bwMode="auto">
          <a:xfrm>
            <a:off x="4688681" y="4264819"/>
            <a:ext cx="268022" cy="369332"/>
          </a:xfrm>
          <a:prstGeom prst="rect">
            <a:avLst/>
          </a:prstGeom>
          <a:noFill/>
          <a:ln w="9525">
            <a:noFill/>
            <a:miter lim="800000"/>
            <a:headEnd/>
            <a:tailEnd/>
          </a:ln>
        </p:spPr>
        <p:txBody>
          <a:bodyPr wrap="none">
            <a:prstTxWarp prst="textNoShape">
              <a:avLst/>
            </a:prstTxWarp>
            <a:spAutoFit/>
          </a:bodyPr>
          <a:lstStyle/>
          <a:p>
            <a:r>
              <a:rPr lang="en-US" sz="1800">
                <a:solidFill>
                  <a:srgbClr val="0066FF"/>
                </a:solidFill>
                <a:latin typeface="Tahoma" charset="0"/>
              </a:rPr>
              <a:t>-</a:t>
            </a:r>
          </a:p>
        </p:txBody>
      </p:sp>
      <p:sp>
        <p:nvSpPr>
          <p:cNvPr id="52235" name="Text Box 9"/>
          <p:cNvSpPr txBox="1">
            <a:spLocks noChangeArrowheads="1"/>
          </p:cNvSpPr>
          <p:nvPr/>
        </p:nvSpPr>
        <p:spPr bwMode="auto">
          <a:xfrm>
            <a:off x="3173016" y="3929063"/>
            <a:ext cx="261610" cy="369332"/>
          </a:xfrm>
          <a:prstGeom prst="rect">
            <a:avLst/>
          </a:prstGeom>
          <a:noFill/>
          <a:ln w="9525">
            <a:noFill/>
            <a:miter lim="800000"/>
            <a:headEnd/>
            <a:tailEnd/>
          </a:ln>
        </p:spPr>
        <p:txBody>
          <a:bodyPr wrap="none">
            <a:prstTxWarp prst="textNoShape">
              <a:avLst/>
            </a:prstTxWarp>
            <a:spAutoFit/>
          </a:bodyPr>
          <a:lstStyle/>
          <a:p>
            <a:r>
              <a:rPr lang="en-US" sz="1800"/>
              <a:t>-</a:t>
            </a:r>
          </a:p>
        </p:txBody>
      </p:sp>
    </p:spTree>
    <p:extLst>
      <p:ext uri="{BB962C8B-B14F-4D97-AF65-F5344CB8AC3E}">
        <p14:creationId xmlns:p14="http://schemas.microsoft.com/office/powerpoint/2010/main" val="34411702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11"/>
          </p:nvPr>
        </p:nvSpPr>
        <p:spPr>
          <a:noFill/>
        </p:spPr>
        <p:txBody>
          <a:bodyPr/>
          <a:lstStyle/>
          <a:p>
            <a:r>
              <a:rPr lang="en-US" dirty="0"/>
              <a:t>CS 561,  Session 4</a:t>
            </a:r>
          </a:p>
        </p:txBody>
      </p:sp>
      <p:sp>
        <p:nvSpPr>
          <p:cNvPr id="53251" name="Slide Number Placeholder 5"/>
          <p:cNvSpPr>
            <a:spLocks noGrp="1"/>
          </p:cNvSpPr>
          <p:nvPr>
            <p:ph type="sldNum" sz="quarter" idx="12"/>
          </p:nvPr>
        </p:nvSpPr>
        <p:spPr>
          <a:noFill/>
        </p:spPr>
        <p:txBody>
          <a:bodyPr/>
          <a:lstStyle/>
          <a:p>
            <a:fld id="{D030D44A-B473-A446-88CC-201757D97709}" type="slidenum">
              <a:rPr lang="en-US" smtClean="0"/>
              <a:pPr/>
              <a:t>51</a:t>
            </a:fld>
            <a:endParaRPr lang="en-US"/>
          </a:p>
        </p:txBody>
      </p:sp>
      <p:sp>
        <p:nvSpPr>
          <p:cNvPr id="53252" name="Rectangle 2"/>
          <p:cNvSpPr>
            <a:spLocks noGrp="1" noChangeArrowheads="1"/>
          </p:cNvSpPr>
          <p:nvPr>
            <p:ph type="title"/>
          </p:nvPr>
        </p:nvSpPr>
        <p:spPr/>
        <p:txBody>
          <a:bodyPr/>
          <a:lstStyle/>
          <a:p>
            <a:r>
              <a:rPr lang="en-US"/>
              <a:t>Note on simulated annealing: limit cases</a:t>
            </a:r>
          </a:p>
        </p:txBody>
      </p:sp>
      <p:sp>
        <p:nvSpPr>
          <p:cNvPr id="53253" name="Rectangle 3"/>
          <p:cNvSpPr>
            <a:spLocks noGrp="1" noChangeArrowheads="1"/>
          </p:cNvSpPr>
          <p:nvPr>
            <p:ph type="body" idx="1"/>
          </p:nvPr>
        </p:nvSpPr>
        <p:spPr/>
        <p:txBody>
          <a:bodyPr/>
          <a:lstStyle/>
          <a:p>
            <a:r>
              <a:rPr lang="en-US" dirty="0">
                <a:solidFill>
                  <a:srgbClr val="0066FF"/>
                </a:solidFill>
              </a:rPr>
              <a:t>Boltzmann distribution:</a:t>
            </a:r>
            <a:r>
              <a:rPr lang="en-US" dirty="0"/>
              <a:t> accept “bad move” with </a:t>
            </a:r>
            <a:r>
              <a:rPr lang="en-US" dirty="0">
                <a:sym typeface="Symbol" charset="2"/>
              </a:rPr>
              <a:t>E&lt;0 (goal is to maximize E) with probability P(E) = exp(E/T)</a:t>
            </a:r>
          </a:p>
          <a:p>
            <a:endParaRPr lang="en-US" dirty="0">
              <a:sym typeface="Symbol" charset="2"/>
            </a:endParaRPr>
          </a:p>
          <a:p>
            <a:r>
              <a:rPr lang="en-US" dirty="0">
                <a:sym typeface="Symbol" charset="2"/>
              </a:rPr>
              <a:t>If T is large:		E &lt; 0</a:t>
            </a:r>
          </a:p>
          <a:p>
            <a:pPr>
              <a:buFontTx/>
              <a:buNone/>
            </a:pPr>
            <a:r>
              <a:rPr lang="en-US" dirty="0">
                <a:sym typeface="Symbol" charset="2"/>
              </a:rPr>
              <a:t>				E/T &lt; 0 and very small</a:t>
            </a:r>
          </a:p>
          <a:p>
            <a:pPr>
              <a:buFontTx/>
              <a:buNone/>
            </a:pPr>
            <a:r>
              <a:rPr lang="en-US" dirty="0">
                <a:sym typeface="Symbol" charset="2"/>
              </a:rPr>
              <a:t>				exp(E/T) close to 1</a:t>
            </a:r>
          </a:p>
          <a:p>
            <a:pPr>
              <a:buFontTx/>
              <a:buNone/>
            </a:pPr>
            <a:r>
              <a:rPr lang="en-US" dirty="0">
                <a:sym typeface="Symbol" charset="2"/>
              </a:rPr>
              <a:t>				accept bad move with </a:t>
            </a:r>
            <a:r>
              <a:rPr lang="en-US" dirty="0">
                <a:solidFill>
                  <a:srgbClr val="0066FF"/>
                </a:solidFill>
                <a:sym typeface="Symbol" charset="2"/>
              </a:rPr>
              <a:t>high</a:t>
            </a:r>
            <a:r>
              <a:rPr lang="en-US" dirty="0">
                <a:sym typeface="Symbol" charset="2"/>
              </a:rPr>
              <a:t> probability</a:t>
            </a:r>
          </a:p>
          <a:p>
            <a:pPr>
              <a:buFontTx/>
              <a:buNone/>
            </a:pPr>
            <a:endParaRPr lang="en-US" dirty="0">
              <a:sym typeface="Symbol" charset="2"/>
            </a:endParaRPr>
          </a:p>
          <a:p>
            <a:r>
              <a:rPr lang="en-US" dirty="0">
                <a:sym typeface="Symbol" charset="2"/>
              </a:rPr>
              <a:t>If T is near 0:		E &lt; 0</a:t>
            </a:r>
          </a:p>
          <a:p>
            <a:pPr>
              <a:buFontTx/>
              <a:buNone/>
            </a:pPr>
            <a:r>
              <a:rPr lang="en-US" dirty="0">
                <a:sym typeface="Symbol" charset="2"/>
              </a:rPr>
              <a:t>				E/T &lt; 0 and very large</a:t>
            </a:r>
          </a:p>
          <a:p>
            <a:pPr>
              <a:buFontTx/>
              <a:buNone/>
            </a:pPr>
            <a:r>
              <a:rPr lang="en-US" dirty="0">
                <a:sym typeface="Symbol" charset="2"/>
              </a:rPr>
              <a:t>				exp(E/T) close to 0</a:t>
            </a:r>
          </a:p>
          <a:p>
            <a:pPr>
              <a:buFontTx/>
              <a:buNone/>
            </a:pPr>
            <a:r>
              <a:rPr lang="en-US" dirty="0">
                <a:sym typeface="Symbol" charset="2"/>
              </a:rPr>
              <a:t>				accept bad move with </a:t>
            </a:r>
            <a:r>
              <a:rPr lang="en-US" dirty="0">
                <a:solidFill>
                  <a:srgbClr val="0066FF"/>
                </a:solidFill>
                <a:sym typeface="Symbol" charset="2"/>
              </a:rPr>
              <a:t>low</a:t>
            </a:r>
            <a:r>
              <a:rPr lang="en-US" dirty="0">
                <a:sym typeface="Symbol" charset="2"/>
              </a:rPr>
              <a:t> probability</a:t>
            </a:r>
          </a:p>
          <a:p>
            <a:pPr>
              <a:buFontTx/>
              <a:buNone/>
            </a:pPr>
            <a:endParaRPr lang="en-US" dirty="0">
              <a:sym typeface="Symbol" charset="2"/>
            </a:endParaRPr>
          </a:p>
        </p:txBody>
      </p:sp>
    </p:spTree>
    <p:extLst>
      <p:ext uri="{BB962C8B-B14F-4D97-AF65-F5344CB8AC3E}">
        <p14:creationId xmlns:p14="http://schemas.microsoft.com/office/powerpoint/2010/main" val="638406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a:spLocks noGrp="1"/>
          </p:cNvSpPr>
          <p:nvPr>
            <p:ph type="ftr" sz="quarter" idx="11"/>
          </p:nvPr>
        </p:nvSpPr>
        <p:spPr>
          <a:noFill/>
        </p:spPr>
        <p:txBody>
          <a:bodyPr/>
          <a:lstStyle/>
          <a:p>
            <a:r>
              <a:rPr lang="en-US" dirty="0"/>
              <a:t>CS 561,  Session 4</a:t>
            </a:r>
          </a:p>
        </p:txBody>
      </p:sp>
      <p:sp>
        <p:nvSpPr>
          <p:cNvPr id="54275" name="Slide Number Placeholder 5"/>
          <p:cNvSpPr>
            <a:spLocks noGrp="1"/>
          </p:cNvSpPr>
          <p:nvPr>
            <p:ph type="sldNum" sz="quarter" idx="12"/>
          </p:nvPr>
        </p:nvSpPr>
        <p:spPr>
          <a:noFill/>
        </p:spPr>
        <p:txBody>
          <a:bodyPr/>
          <a:lstStyle/>
          <a:p>
            <a:fld id="{CFE5432E-7B38-0F44-9720-811A5A692AF3}" type="slidenum">
              <a:rPr lang="en-US" smtClean="0"/>
              <a:pPr/>
              <a:t>52</a:t>
            </a:fld>
            <a:endParaRPr lang="en-US"/>
          </a:p>
        </p:txBody>
      </p:sp>
      <p:sp>
        <p:nvSpPr>
          <p:cNvPr id="54276" name="Rectangle 2"/>
          <p:cNvSpPr>
            <a:spLocks noGrp="1" noChangeArrowheads="1"/>
          </p:cNvSpPr>
          <p:nvPr>
            <p:ph type="title"/>
          </p:nvPr>
        </p:nvSpPr>
        <p:spPr/>
        <p:txBody>
          <a:bodyPr/>
          <a:lstStyle/>
          <a:p>
            <a:r>
              <a:rPr lang="en-US"/>
              <a:t>Note on simulated annealing: limit cases</a:t>
            </a:r>
          </a:p>
        </p:txBody>
      </p:sp>
      <p:sp>
        <p:nvSpPr>
          <p:cNvPr id="54277" name="Rectangle 3"/>
          <p:cNvSpPr>
            <a:spLocks noGrp="1" noChangeArrowheads="1"/>
          </p:cNvSpPr>
          <p:nvPr>
            <p:ph type="body" idx="1"/>
          </p:nvPr>
        </p:nvSpPr>
        <p:spPr/>
        <p:txBody>
          <a:bodyPr/>
          <a:lstStyle/>
          <a:p>
            <a:r>
              <a:rPr lang="en-US" dirty="0">
                <a:solidFill>
                  <a:srgbClr val="0066FF"/>
                </a:solidFill>
              </a:rPr>
              <a:t>Boltzmann distribution:</a:t>
            </a:r>
            <a:r>
              <a:rPr lang="en-US" dirty="0"/>
              <a:t> accept “bad move” with </a:t>
            </a:r>
            <a:r>
              <a:rPr lang="en-US" dirty="0">
                <a:sym typeface="Symbol" charset="2"/>
              </a:rPr>
              <a:t>E&lt;0 (goal is to maximize E) with probability P(E) = exp(E/T)</a:t>
            </a:r>
          </a:p>
          <a:p>
            <a:endParaRPr lang="en-US" dirty="0">
              <a:sym typeface="Symbol" charset="2"/>
            </a:endParaRPr>
          </a:p>
          <a:p>
            <a:r>
              <a:rPr lang="en-US" dirty="0">
                <a:sym typeface="Symbol" charset="2"/>
              </a:rPr>
              <a:t>If T is large:		E &lt; 0</a:t>
            </a:r>
          </a:p>
          <a:p>
            <a:pPr>
              <a:buFontTx/>
              <a:buNone/>
            </a:pPr>
            <a:r>
              <a:rPr lang="en-US" dirty="0">
                <a:sym typeface="Symbol" charset="2"/>
              </a:rPr>
              <a:t>				E/T &lt; 0 and very small</a:t>
            </a:r>
          </a:p>
          <a:p>
            <a:pPr>
              <a:buFontTx/>
              <a:buNone/>
            </a:pPr>
            <a:r>
              <a:rPr lang="en-US" dirty="0">
                <a:sym typeface="Symbol" charset="2"/>
              </a:rPr>
              <a:t>				exp(E/T) close to 1</a:t>
            </a:r>
          </a:p>
          <a:p>
            <a:pPr>
              <a:buFontTx/>
              <a:buNone/>
            </a:pPr>
            <a:r>
              <a:rPr lang="en-US" dirty="0">
                <a:sym typeface="Symbol" charset="2"/>
              </a:rPr>
              <a:t>				accept bad move with </a:t>
            </a:r>
            <a:r>
              <a:rPr lang="en-US" dirty="0">
                <a:solidFill>
                  <a:srgbClr val="0066FF"/>
                </a:solidFill>
                <a:sym typeface="Symbol" charset="2"/>
              </a:rPr>
              <a:t>high</a:t>
            </a:r>
            <a:r>
              <a:rPr lang="en-US" dirty="0">
                <a:sym typeface="Symbol" charset="2"/>
              </a:rPr>
              <a:t> probability</a:t>
            </a:r>
          </a:p>
          <a:p>
            <a:pPr>
              <a:buFontTx/>
              <a:buNone/>
            </a:pPr>
            <a:endParaRPr lang="en-US" dirty="0">
              <a:sym typeface="Symbol" charset="2"/>
            </a:endParaRPr>
          </a:p>
          <a:p>
            <a:r>
              <a:rPr lang="en-US" dirty="0">
                <a:sym typeface="Symbol" charset="2"/>
              </a:rPr>
              <a:t>If T is near 0:		E &lt; 0</a:t>
            </a:r>
          </a:p>
          <a:p>
            <a:pPr>
              <a:buFontTx/>
              <a:buNone/>
            </a:pPr>
            <a:r>
              <a:rPr lang="en-US" dirty="0">
                <a:sym typeface="Symbol" charset="2"/>
              </a:rPr>
              <a:t>				E/T &lt; 0 and very large</a:t>
            </a:r>
          </a:p>
          <a:p>
            <a:pPr>
              <a:buFontTx/>
              <a:buNone/>
            </a:pPr>
            <a:r>
              <a:rPr lang="en-US" dirty="0">
                <a:sym typeface="Symbol" charset="2"/>
              </a:rPr>
              <a:t>				exp(E/T) close to 0</a:t>
            </a:r>
          </a:p>
          <a:p>
            <a:pPr>
              <a:buFontTx/>
              <a:buNone/>
            </a:pPr>
            <a:r>
              <a:rPr lang="en-US" dirty="0">
                <a:sym typeface="Symbol" charset="2"/>
              </a:rPr>
              <a:t>				accept bad move with </a:t>
            </a:r>
            <a:r>
              <a:rPr lang="en-US" dirty="0">
                <a:solidFill>
                  <a:srgbClr val="0066FF"/>
                </a:solidFill>
                <a:sym typeface="Symbol" charset="2"/>
              </a:rPr>
              <a:t>low</a:t>
            </a:r>
            <a:r>
              <a:rPr lang="en-US" dirty="0">
                <a:sym typeface="Symbol" charset="2"/>
              </a:rPr>
              <a:t> probability</a:t>
            </a:r>
          </a:p>
          <a:p>
            <a:pPr>
              <a:buFontTx/>
              <a:buNone/>
            </a:pPr>
            <a:endParaRPr lang="en-US" dirty="0">
              <a:sym typeface="Symbol" charset="2"/>
            </a:endParaRPr>
          </a:p>
        </p:txBody>
      </p:sp>
      <p:sp>
        <p:nvSpPr>
          <p:cNvPr id="54278" name="Text Box 4"/>
          <p:cNvSpPr txBox="1">
            <a:spLocks noChangeArrowheads="1"/>
          </p:cNvSpPr>
          <p:nvPr/>
        </p:nvSpPr>
        <p:spPr bwMode="auto">
          <a:xfrm>
            <a:off x="6150769" y="2857500"/>
            <a:ext cx="1765227" cy="369332"/>
          </a:xfrm>
          <a:prstGeom prst="rect">
            <a:avLst/>
          </a:prstGeom>
          <a:noFill/>
          <a:ln w="9525">
            <a:noFill/>
            <a:miter lim="800000"/>
            <a:headEnd/>
            <a:tailEnd/>
          </a:ln>
        </p:spPr>
        <p:txBody>
          <a:bodyPr wrap="none">
            <a:prstTxWarp prst="textNoShape">
              <a:avLst/>
            </a:prstTxWarp>
            <a:spAutoFit/>
          </a:bodyPr>
          <a:lstStyle/>
          <a:p>
            <a:r>
              <a:rPr lang="en-US" sz="1800" b="1">
                <a:solidFill>
                  <a:schemeClr val="hlink"/>
                </a:solidFill>
                <a:latin typeface="Tahoma" charset="0"/>
              </a:rPr>
              <a:t>Random walk</a:t>
            </a:r>
          </a:p>
        </p:txBody>
      </p:sp>
      <p:sp>
        <p:nvSpPr>
          <p:cNvPr id="54279" name="Text Box 5"/>
          <p:cNvSpPr txBox="1">
            <a:spLocks noChangeArrowheads="1"/>
          </p:cNvSpPr>
          <p:nvPr/>
        </p:nvSpPr>
        <p:spPr bwMode="auto">
          <a:xfrm>
            <a:off x="6150769" y="4286251"/>
            <a:ext cx="1741182" cy="646331"/>
          </a:xfrm>
          <a:prstGeom prst="rect">
            <a:avLst/>
          </a:prstGeom>
          <a:noFill/>
          <a:ln w="9525">
            <a:noFill/>
            <a:miter lim="800000"/>
            <a:headEnd/>
            <a:tailEnd/>
          </a:ln>
        </p:spPr>
        <p:txBody>
          <a:bodyPr wrap="none">
            <a:prstTxWarp prst="textNoShape">
              <a:avLst/>
            </a:prstTxWarp>
            <a:spAutoFit/>
          </a:bodyPr>
          <a:lstStyle/>
          <a:p>
            <a:r>
              <a:rPr lang="en-US" sz="1800" b="1">
                <a:solidFill>
                  <a:schemeClr val="hlink"/>
                </a:solidFill>
                <a:latin typeface="Tahoma" charset="0"/>
              </a:rPr>
              <a:t>Deterministic</a:t>
            </a:r>
          </a:p>
          <a:p>
            <a:r>
              <a:rPr lang="en-US" sz="1800" b="1">
                <a:solidFill>
                  <a:schemeClr val="hlink"/>
                </a:solidFill>
                <a:latin typeface="Tahoma" charset="0"/>
              </a:rPr>
              <a:t>down-hill</a:t>
            </a:r>
          </a:p>
        </p:txBody>
      </p:sp>
    </p:spTree>
    <p:extLst>
      <p:ext uri="{BB962C8B-B14F-4D97-AF65-F5344CB8AC3E}">
        <p14:creationId xmlns:p14="http://schemas.microsoft.com/office/powerpoint/2010/main" val="1815835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F4017-BF62-F64F-A639-D9E26C02E87E}"/>
              </a:ext>
            </a:extLst>
          </p:cNvPr>
          <p:cNvSpPr>
            <a:spLocks noGrp="1"/>
          </p:cNvSpPr>
          <p:nvPr>
            <p:ph type="title"/>
          </p:nvPr>
        </p:nvSpPr>
        <p:spPr/>
        <p:txBody>
          <a:bodyPr/>
          <a:lstStyle/>
          <a:p>
            <a:r>
              <a:rPr lang="en-US" dirty="0"/>
              <a:t>Genetic algorithm</a:t>
            </a:r>
          </a:p>
        </p:txBody>
      </p:sp>
      <p:sp>
        <p:nvSpPr>
          <p:cNvPr id="3" name="Text Placeholder 2">
            <a:extLst>
              <a:ext uri="{FF2B5EF4-FFF2-40B4-BE49-F238E27FC236}">
                <a16:creationId xmlns:a16="http://schemas.microsoft.com/office/drawing/2014/main" id="{5220AAC9-D168-0946-8223-3FC9EC49D85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7544047-0F91-4A45-890E-47356C7296DC}"/>
              </a:ext>
            </a:extLst>
          </p:cNvPr>
          <p:cNvSpPr>
            <a:spLocks noGrp="1"/>
          </p:cNvSpPr>
          <p:nvPr>
            <p:ph type="ftr" sz="quarter" idx="11"/>
          </p:nvPr>
        </p:nvSpPr>
        <p:spPr/>
        <p:txBody>
          <a:bodyPr/>
          <a:lstStyle/>
          <a:p>
            <a:r>
              <a:rPr lang="en-US"/>
              <a:t>CS 561,  Session 4</a:t>
            </a:r>
            <a:endParaRPr lang="en-US" dirty="0"/>
          </a:p>
        </p:txBody>
      </p:sp>
      <p:sp>
        <p:nvSpPr>
          <p:cNvPr id="5" name="Slide Number Placeholder 4">
            <a:extLst>
              <a:ext uri="{FF2B5EF4-FFF2-40B4-BE49-F238E27FC236}">
                <a16:creationId xmlns:a16="http://schemas.microsoft.com/office/drawing/2014/main" id="{B657964E-01BF-6441-9B31-3582609C339F}"/>
              </a:ext>
            </a:extLst>
          </p:cNvPr>
          <p:cNvSpPr>
            <a:spLocks noGrp="1"/>
          </p:cNvSpPr>
          <p:nvPr>
            <p:ph type="sldNum" sz="quarter" idx="12"/>
          </p:nvPr>
        </p:nvSpPr>
        <p:spPr/>
        <p:txBody>
          <a:bodyPr/>
          <a:lstStyle/>
          <a:p>
            <a:fld id="{175E4F0C-5E53-D744-9CF1-437F10076388}" type="slidenum">
              <a:rPr lang="en-US" smtClean="0"/>
              <a:pPr/>
              <a:t>53</a:t>
            </a:fld>
            <a:endParaRPr lang="en-US"/>
          </a:p>
        </p:txBody>
      </p:sp>
    </p:spTree>
    <p:extLst>
      <p:ext uri="{BB962C8B-B14F-4D97-AF65-F5344CB8AC3E}">
        <p14:creationId xmlns:p14="http://schemas.microsoft.com/office/powerpoint/2010/main" val="3826401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evolution.jpg"/>
          <p:cNvPicPr>
            <a:picLocks noChangeAspect="1"/>
          </p:cNvPicPr>
          <p:nvPr/>
        </p:nvPicPr>
        <p:blipFill>
          <a:blip r:embed="rId3"/>
          <a:srcRect/>
          <a:stretch>
            <a:fillRect/>
          </a:stretch>
        </p:blipFill>
        <p:spPr bwMode="auto">
          <a:xfrm>
            <a:off x="2343150" y="1628775"/>
            <a:ext cx="4686300" cy="3514725"/>
          </a:xfrm>
          <a:prstGeom prst="rect">
            <a:avLst/>
          </a:prstGeom>
          <a:noFill/>
          <a:ln w="9525">
            <a:noFill/>
            <a:miter lim="800000"/>
            <a:headEnd/>
            <a:tailEnd/>
          </a:ln>
        </p:spPr>
      </p:pic>
      <p:sp>
        <p:nvSpPr>
          <p:cNvPr id="15363" name="Rectangle 6"/>
          <p:cNvSpPr>
            <a:spLocks noGrp="1" noChangeArrowheads="1"/>
          </p:cNvSpPr>
          <p:nvPr>
            <p:ph type="sldNum" sz="quarter" idx="12"/>
          </p:nvPr>
        </p:nvSpPr>
        <p:spPr>
          <a:noFill/>
        </p:spPr>
        <p:txBody>
          <a:bodyPr/>
          <a:lstStyle/>
          <a:p>
            <a:fld id="{C5A174D3-EF70-A848-AA4E-83BE094EE118}" type="slidenum">
              <a:rPr lang="en-US"/>
              <a:pPr/>
              <a:t>54</a:t>
            </a:fld>
            <a:endParaRPr lang="en-US"/>
          </a:p>
        </p:txBody>
      </p:sp>
      <p:sp>
        <p:nvSpPr>
          <p:cNvPr id="15364" name="Rectangle 2"/>
          <p:cNvSpPr>
            <a:spLocks noGrp="1" noChangeArrowheads="1"/>
          </p:cNvSpPr>
          <p:nvPr>
            <p:ph type="ctrTitle"/>
          </p:nvPr>
        </p:nvSpPr>
        <p:spPr>
          <a:xfrm>
            <a:off x="1657350" y="571500"/>
            <a:ext cx="5829300" cy="857250"/>
          </a:xfrm>
        </p:spPr>
        <p:txBody>
          <a:bodyPr/>
          <a:lstStyle/>
          <a:p>
            <a:r>
              <a:rPr lang="en-US"/>
              <a:t>Genetic Algorithms</a:t>
            </a:r>
          </a:p>
        </p:txBody>
      </p:sp>
    </p:spTree>
    <p:extLst>
      <p:ext uri="{BB962C8B-B14F-4D97-AF65-F5344CB8AC3E}">
        <p14:creationId xmlns:p14="http://schemas.microsoft.com/office/powerpoint/2010/main" val="2116286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Footer Placeholder 4"/>
          <p:cNvSpPr>
            <a:spLocks noGrp="1"/>
          </p:cNvSpPr>
          <p:nvPr>
            <p:ph type="ftr" sz="quarter" idx="11"/>
          </p:nvPr>
        </p:nvSpPr>
        <p:spPr>
          <a:noFill/>
        </p:spPr>
        <p:txBody>
          <a:bodyPr/>
          <a:lstStyle/>
          <a:p>
            <a:r>
              <a:rPr lang="en-US"/>
              <a:t>CS 561</a:t>
            </a:r>
          </a:p>
        </p:txBody>
      </p:sp>
      <p:sp>
        <p:nvSpPr>
          <p:cNvPr id="17412" name="Slide Number Placeholder 5"/>
          <p:cNvSpPr>
            <a:spLocks noGrp="1"/>
          </p:cNvSpPr>
          <p:nvPr>
            <p:ph type="sldNum" sz="quarter" idx="12"/>
          </p:nvPr>
        </p:nvSpPr>
        <p:spPr>
          <a:noFill/>
        </p:spPr>
        <p:txBody>
          <a:bodyPr/>
          <a:lstStyle/>
          <a:p>
            <a:fld id="{E75B1D30-9850-A445-B18E-BDEED052649C}" type="slidenum">
              <a:rPr lang="en-US"/>
              <a:pPr/>
              <a:t>55</a:t>
            </a:fld>
            <a:endParaRPr lang="en-US"/>
          </a:p>
        </p:txBody>
      </p:sp>
      <p:sp>
        <p:nvSpPr>
          <p:cNvPr id="17413" name="Rectangle 2"/>
          <p:cNvSpPr>
            <a:spLocks noGrp="1" noChangeArrowheads="1"/>
          </p:cNvSpPr>
          <p:nvPr>
            <p:ph type="title"/>
          </p:nvPr>
        </p:nvSpPr>
        <p:spPr/>
        <p:txBody>
          <a:bodyPr/>
          <a:lstStyle/>
          <a:p>
            <a:r>
              <a:rPr lang="en-US"/>
              <a:t>How do you find a solution in a large complex space?</a:t>
            </a:r>
          </a:p>
        </p:txBody>
      </p:sp>
      <p:sp>
        <p:nvSpPr>
          <p:cNvPr id="17414" name="Rectangle 3"/>
          <p:cNvSpPr>
            <a:spLocks noGrp="1" noChangeArrowheads="1"/>
          </p:cNvSpPr>
          <p:nvPr>
            <p:ph type="body" idx="1"/>
          </p:nvPr>
        </p:nvSpPr>
        <p:spPr/>
        <p:txBody>
          <a:bodyPr/>
          <a:lstStyle/>
          <a:p>
            <a:endParaRPr lang="en-US"/>
          </a:p>
          <a:p>
            <a:endParaRPr lang="en-US"/>
          </a:p>
          <a:p>
            <a:r>
              <a:rPr lang="en-US"/>
              <a:t>Ask an expert?</a:t>
            </a:r>
          </a:p>
          <a:p>
            <a:r>
              <a:rPr lang="en-US"/>
              <a:t>Adapt existing designs?</a:t>
            </a:r>
          </a:p>
          <a:p>
            <a:r>
              <a:rPr lang="en-US"/>
              <a:t>Trial and error?</a:t>
            </a:r>
          </a:p>
          <a:p>
            <a:endParaRPr lang="en-US"/>
          </a:p>
        </p:txBody>
      </p:sp>
      <p:graphicFrame>
        <p:nvGraphicFramePr>
          <p:cNvPr id="17410" name="Object 4"/>
          <p:cNvGraphicFramePr>
            <a:graphicFrameLocks noChangeAspect="1"/>
          </p:cNvGraphicFramePr>
          <p:nvPr/>
        </p:nvGraphicFramePr>
        <p:xfrm>
          <a:off x="5314951" y="1314450"/>
          <a:ext cx="1393031" cy="2996804"/>
        </p:xfrm>
        <a:graphic>
          <a:graphicData uri="http://schemas.openxmlformats.org/presentationml/2006/ole">
            <mc:AlternateContent xmlns:mc="http://schemas.openxmlformats.org/markup-compatibility/2006">
              <mc:Choice xmlns:v="urn:schemas-microsoft-com:vml" Requires="v">
                <p:oleObj spid="_x0000_s59429" name="Clip" r:id="rId4" imgW="1857600" imgH="3995640" progId="">
                  <p:embed/>
                </p:oleObj>
              </mc:Choice>
              <mc:Fallback>
                <p:oleObj name="Clip" r:id="rId4" imgW="1857600" imgH="3995640" progId="">
                  <p:embed/>
                  <p:pic>
                    <p:nvPicPr>
                      <p:cNvPr id="1741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4951" y="1314450"/>
                        <a:ext cx="1393031" cy="29968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810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p:cNvSpPr/>
          <p:nvPr/>
        </p:nvSpPr>
        <p:spPr bwMode="auto">
          <a:xfrm>
            <a:off x="5086350" y="2457450"/>
            <a:ext cx="2571750" cy="628650"/>
          </a:xfrm>
          <a:prstGeom prst="ellipse">
            <a:avLst/>
          </a:prstGeom>
          <a:solidFill>
            <a:schemeClr val="accent1">
              <a:lumMod val="75000"/>
            </a:schemeClr>
          </a:solidFill>
          <a:ln w="9525" cap="flat" cmpd="sng" algn="ctr">
            <a:noFill/>
            <a:prstDash val="solid"/>
            <a:round/>
            <a:headEnd type="none" w="med" len="med"/>
            <a:tailEnd type="none" w="med" len="med"/>
          </a:ln>
          <a:effectLst/>
        </p:spPr>
        <p:txBody>
          <a:bodyPr>
            <a:prstTxWarp prst="textNoShape">
              <a:avLst/>
            </a:prstTxWarp>
          </a:bodyPr>
          <a:lstStyle/>
          <a:p>
            <a:pPr eaLnBrk="0" hangingPunct="0"/>
            <a:endParaRPr lang="en-US" sz="1800"/>
          </a:p>
        </p:txBody>
      </p:sp>
      <p:sp>
        <p:nvSpPr>
          <p:cNvPr id="19459" name="Footer Placeholder 4"/>
          <p:cNvSpPr>
            <a:spLocks noGrp="1"/>
          </p:cNvSpPr>
          <p:nvPr>
            <p:ph type="ftr" sz="quarter" idx="11"/>
          </p:nvPr>
        </p:nvSpPr>
        <p:spPr>
          <a:noFill/>
        </p:spPr>
        <p:txBody>
          <a:bodyPr/>
          <a:lstStyle/>
          <a:p>
            <a:r>
              <a:rPr lang="en-US"/>
              <a:t>CS 561</a:t>
            </a:r>
          </a:p>
        </p:txBody>
      </p:sp>
      <p:sp>
        <p:nvSpPr>
          <p:cNvPr id="19460" name="Slide Number Placeholder 5"/>
          <p:cNvSpPr>
            <a:spLocks noGrp="1"/>
          </p:cNvSpPr>
          <p:nvPr>
            <p:ph type="sldNum" sz="quarter" idx="12"/>
          </p:nvPr>
        </p:nvSpPr>
        <p:spPr>
          <a:noFill/>
        </p:spPr>
        <p:txBody>
          <a:bodyPr/>
          <a:lstStyle/>
          <a:p>
            <a:fld id="{2CA071DE-01CE-6146-BBEC-65677DD97964}" type="slidenum">
              <a:rPr lang="en-US"/>
              <a:pPr/>
              <a:t>56</a:t>
            </a:fld>
            <a:endParaRPr lang="en-US"/>
          </a:p>
        </p:txBody>
      </p:sp>
      <p:sp>
        <p:nvSpPr>
          <p:cNvPr id="19461" name="Rectangle 2"/>
          <p:cNvSpPr>
            <a:spLocks noGrp="1" noChangeArrowheads="1"/>
          </p:cNvSpPr>
          <p:nvPr>
            <p:ph type="title"/>
          </p:nvPr>
        </p:nvSpPr>
        <p:spPr/>
        <p:txBody>
          <a:bodyPr/>
          <a:lstStyle/>
          <a:p>
            <a:r>
              <a:rPr lang="en-US" dirty="0"/>
              <a:t>Example: Traveling Sales-Person (TSP) </a:t>
            </a:r>
          </a:p>
        </p:txBody>
      </p:sp>
      <p:sp>
        <p:nvSpPr>
          <p:cNvPr id="19462" name="Rectangle 3"/>
          <p:cNvSpPr>
            <a:spLocks noGrp="1" noChangeArrowheads="1"/>
          </p:cNvSpPr>
          <p:nvPr>
            <p:ph type="body" idx="1"/>
          </p:nvPr>
        </p:nvSpPr>
        <p:spPr>
          <a:xfrm>
            <a:off x="469900" y="1057275"/>
            <a:ext cx="8445500" cy="3571875"/>
          </a:xfrm>
        </p:spPr>
        <p:txBody>
          <a:bodyPr/>
          <a:lstStyle/>
          <a:p>
            <a:r>
              <a:rPr lang="en-US" dirty="0"/>
              <a:t>Classic Example: You have N cities, find the shortest route such that your salesperson will visit each city once and return.</a:t>
            </a:r>
          </a:p>
          <a:p>
            <a:r>
              <a:rPr lang="en-US" dirty="0"/>
              <a:t>This problem is known to be </a:t>
            </a:r>
            <a:r>
              <a:rPr lang="en-US" dirty="0">
                <a:solidFill>
                  <a:srgbClr val="D52300"/>
                </a:solidFill>
              </a:rPr>
              <a:t>NP-Hard</a:t>
            </a:r>
          </a:p>
          <a:p>
            <a:pPr lvl="1"/>
            <a:r>
              <a:rPr lang="en-US" sz="1350" dirty="0"/>
              <a:t>As a new city is added to the problem, computation time in the classic solution increases exponentially </a:t>
            </a:r>
            <a:r>
              <a:rPr lang="en-US" sz="1350" i="1" dirty="0"/>
              <a:t>O(2</a:t>
            </a:r>
            <a:r>
              <a:rPr lang="en-US" sz="1350" i="1" baseline="30000" dirty="0"/>
              <a:t>n</a:t>
            </a:r>
            <a:r>
              <a:rPr lang="en-US" sz="1350" i="1" dirty="0"/>
              <a:t>) … (as far as we know)</a:t>
            </a:r>
            <a:endParaRPr lang="en-US" sz="1350" dirty="0"/>
          </a:p>
        </p:txBody>
      </p:sp>
      <p:sp>
        <p:nvSpPr>
          <p:cNvPr id="7" name="Oval 6"/>
          <p:cNvSpPr/>
          <p:nvPr/>
        </p:nvSpPr>
        <p:spPr bwMode="auto">
          <a:xfrm>
            <a:off x="3600450" y="3028950"/>
            <a:ext cx="114300" cy="1143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8" name="Oval 7"/>
          <p:cNvSpPr/>
          <p:nvPr/>
        </p:nvSpPr>
        <p:spPr bwMode="auto">
          <a:xfrm>
            <a:off x="3657600" y="4229100"/>
            <a:ext cx="114300" cy="1143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9" name="Oval 8"/>
          <p:cNvSpPr/>
          <p:nvPr/>
        </p:nvSpPr>
        <p:spPr bwMode="auto">
          <a:xfrm>
            <a:off x="5372100" y="3371850"/>
            <a:ext cx="114300" cy="1143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10" name="Oval 9"/>
          <p:cNvSpPr/>
          <p:nvPr/>
        </p:nvSpPr>
        <p:spPr bwMode="auto">
          <a:xfrm>
            <a:off x="4572000" y="2914650"/>
            <a:ext cx="114300" cy="1143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11" name="Oval 10"/>
          <p:cNvSpPr/>
          <p:nvPr/>
        </p:nvSpPr>
        <p:spPr bwMode="auto">
          <a:xfrm>
            <a:off x="4686300" y="4572000"/>
            <a:ext cx="114300" cy="1143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cxnSp>
        <p:nvCxnSpPr>
          <p:cNvPr id="19478" name="Straight Arrow Connector 12"/>
          <p:cNvCxnSpPr>
            <a:cxnSpLocks noChangeShapeType="1"/>
          </p:cNvCxnSpPr>
          <p:nvPr/>
        </p:nvCxnSpPr>
        <p:spPr bwMode="auto">
          <a:xfrm rot="16200000" flipH="1">
            <a:off x="4841082" y="2840832"/>
            <a:ext cx="359569" cy="702469"/>
          </a:xfrm>
          <a:prstGeom prst="straightConnector1">
            <a:avLst/>
          </a:prstGeom>
          <a:noFill/>
          <a:ln w="9525">
            <a:solidFill>
              <a:schemeClr val="tx1"/>
            </a:solidFill>
            <a:round/>
            <a:headEnd/>
            <a:tailEnd type="arrow" w="med" len="med"/>
          </a:ln>
        </p:spPr>
      </p:cxnSp>
      <p:cxnSp>
        <p:nvCxnSpPr>
          <p:cNvPr id="19479" name="Straight Arrow Connector 16"/>
          <p:cNvCxnSpPr>
            <a:cxnSpLocks noChangeShapeType="1"/>
          </p:cNvCxnSpPr>
          <p:nvPr/>
        </p:nvCxnSpPr>
        <p:spPr bwMode="auto">
          <a:xfrm rot="5400000">
            <a:off x="4526756" y="3726656"/>
            <a:ext cx="1119188" cy="604838"/>
          </a:xfrm>
          <a:prstGeom prst="straightConnector1">
            <a:avLst/>
          </a:prstGeom>
          <a:noFill/>
          <a:ln w="9525">
            <a:solidFill>
              <a:schemeClr val="tx1"/>
            </a:solidFill>
            <a:round/>
            <a:headEnd/>
            <a:tailEnd type="arrow" w="med" len="med"/>
          </a:ln>
        </p:spPr>
      </p:cxnSp>
      <p:cxnSp>
        <p:nvCxnSpPr>
          <p:cNvPr id="19480" name="Straight Arrow Connector 19"/>
          <p:cNvCxnSpPr>
            <a:cxnSpLocks noChangeShapeType="1"/>
          </p:cNvCxnSpPr>
          <p:nvPr/>
        </p:nvCxnSpPr>
        <p:spPr bwMode="auto">
          <a:xfrm rot="10800000">
            <a:off x="3771900" y="4286250"/>
            <a:ext cx="914400" cy="342900"/>
          </a:xfrm>
          <a:prstGeom prst="straightConnector1">
            <a:avLst/>
          </a:prstGeom>
          <a:noFill/>
          <a:ln w="9525">
            <a:solidFill>
              <a:schemeClr val="tx1"/>
            </a:solidFill>
            <a:round/>
            <a:headEnd/>
            <a:tailEnd type="arrow" w="med" len="med"/>
          </a:ln>
        </p:spPr>
      </p:cxnSp>
      <p:cxnSp>
        <p:nvCxnSpPr>
          <p:cNvPr id="19481" name="Straight Arrow Connector 21"/>
          <p:cNvCxnSpPr>
            <a:cxnSpLocks noChangeShapeType="1"/>
          </p:cNvCxnSpPr>
          <p:nvPr/>
        </p:nvCxnSpPr>
        <p:spPr bwMode="auto">
          <a:xfrm rot="16200000" flipV="1">
            <a:off x="3143250" y="3657600"/>
            <a:ext cx="1085850" cy="57150"/>
          </a:xfrm>
          <a:prstGeom prst="straightConnector1">
            <a:avLst/>
          </a:prstGeom>
          <a:noFill/>
          <a:ln w="9525">
            <a:solidFill>
              <a:schemeClr val="tx1"/>
            </a:solidFill>
            <a:round/>
            <a:headEnd/>
            <a:tailEnd type="arrow" w="med" len="med"/>
          </a:ln>
        </p:spPr>
      </p:cxnSp>
      <p:cxnSp>
        <p:nvCxnSpPr>
          <p:cNvPr id="19482" name="Straight Arrow Connector 23"/>
          <p:cNvCxnSpPr>
            <a:cxnSpLocks noChangeShapeType="1"/>
          </p:cNvCxnSpPr>
          <p:nvPr/>
        </p:nvCxnSpPr>
        <p:spPr bwMode="auto">
          <a:xfrm flipV="1">
            <a:off x="3714750" y="2971800"/>
            <a:ext cx="857250" cy="114300"/>
          </a:xfrm>
          <a:prstGeom prst="straightConnector1">
            <a:avLst/>
          </a:prstGeom>
          <a:noFill/>
          <a:ln w="9525">
            <a:solidFill>
              <a:schemeClr val="tx1"/>
            </a:solidFill>
            <a:round/>
            <a:headEnd/>
            <a:tailEnd type="arrow" w="med" len="med"/>
          </a:ln>
        </p:spPr>
      </p:cxnSp>
      <p:pic>
        <p:nvPicPr>
          <p:cNvPr id="19483" name="Picture 28" descr="22855394.jpg"/>
          <p:cNvPicPr>
            <a:picLocks noChangeAspect="1"/>
          </p:cNvPicPr>
          <p:nvPr/>
        </p:nvPicPr>
        <p:blipFill>
          <a:blip r:embed="rId2"/>
          <a:srcRect/>
          <a:stretch>
            <a:fillRect/>
          </a:stretch>
        </p:blipFill>
        <p:spPr bwMode="auto">
          <a:xfrm>
            <a:off x="1371600" y="3028950"/>
            <a:ext cx="1200150" cy="1796654"/>
          </a:xfrm>
          <a:prstGeom prst="rect">
            <a:avLst/>
          </a:prstGeom>
          <a:noFill/>
          <a:ln w="9525">
            <a:noFill/>
            <a:miter lim="800000"/>
            <a:headEnd/>
            <a:tailEnd/>
          </a:ln>
        </p:spPr>
      </p:pic>
      <p:sp>
        <p:nvSpPr>
          <p:cNvPr id="19484" name="TextBox 31"/>
          <p:cNvSpPr txBox="1">
            <a:spLocks noChangeArrowheads="1"/>
          </p:cNvSpPr>
          <p:nvPr/>
        </p:nvSpPr>
        <p:spPr bwMode="auto">
          <a:xfrm>
            <a:off x="4229101" y="2571750"/>
            <a:ext cx="774571"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Dallas</a:t>
            </a:r>
          </a:p>
        </p:txBody>
      </p:sp>
      <p:sp>
        <p:nvSpPr>
          <p:cNvPr id="19485" name="TextBox 32"/>
          <p:cNvSpPr txBox="1">
            <a:spLocks noChangeArrowheads="1"/>
          </p:cNvSpPr>
          <p:nvPr/>
        </p:nvSpPr>
        <p:spPr bwMode="auto">
          <a:xfrm>
            <a:off x="5486401" y="3257550"/>
            <a:ext cx="966931"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Houston</a:t>
            </a:r>
          </a:p>
        </p:txBody>
      </p:sp>
      <p:sp>
        <p:nvSpPr>
          <p:cNvPr id="19486" name="TextBox 33"/>
          <p:cNvSpPr txBox="1">
            <a:spLocks noChangeArrowheads="1"/>
          </p:cNvSpPr>
          <p:nvPr/>
        </p:nvSpPr>
        <p:spPr bwMode="auto">
          <a:xfrm>
            <a:off x="4857750" y="4514850"/>
            <a:ext cx="1332481"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San Antonio</a:t>
            </a:r>
          </a:p>
        </p:txBody>
      </p:sp>
      <p:sp>
        <p:nvSpPr>
          <p:cNvPr id="19487" name="TextBox 34"/>
          <p:cNvSpPr txBox="1">
            <a:spLocks noChangeArrowheads="1"/>
          </p:cNvSpPr>
          <p:nvPr/>
        </p:nvSpPr>
        <p:spPr bwMode="auto">
          <a:xfrm>
            <a:off x="2731517" y="2911079"/>
            <a:ext cx="822499" cy="369332"/>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Austin</a:t>
            </a:r>
          </a:p>
        </p:txBody>
      </p:sp>
      <p:sp>
        <p:nvSpPr>
          <p:cNvPr id="19488" name="TextBox 35"/>
          <p:cNvSpPr txBox="1">
            <a:spLocks noChangeArrowheads="1"/>
          </p:cNvSpPr>
          <p:nvPr/>
        </p:nvSpPr>
        <p:spPr bwMode="auto">
          <a:xfrm>
            <a:off x="2857500" y="4457700"/>
            <a:ext cx="1229824"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Mos Eisley</a:t>
            </a:r>
          </a:p>
        </p:txBody>
      </p:sp>
      <p:sp>
        <p:nvSpPr>
          <p:cNvPr id="19489" name="TextBox 22"/>
          <p:cNvSpPr txBox="1">
            <a:spLocks noChangeArrowheads="1"/>
          </p:cNvSpPr>
          <p:nvPr/>
        </p:nvSpPr>
        <p:spPr bwMode="auto">
          <a:xfrm>
            <a:off x="5266135" y="2614613"/>
            <a:ext cx="2210862" cy="323165"/>
          </a:xfrm>
          <a:prstGeom prst="rect">
            <a:avLst/>
          </a:prstGeom>
          <a:noFill/>
          <a:ln w="9525">
            <a:noFill/>
            <a:miter lim="800000"/>
            <a:headEnd/>
            <a:tailEnd/>
          </a:ln>
        </p:spPr>
        <p:txBody>
          <a:bodyPr wrap="none">
            <a:prstTxWarp prst="textNoShape">
              <a:avLst/>
            </a:prstTxWarp>
            <a:spAutoFit/>
          </a:bodyPr>
          <a:lstStyle/>
          <a:p>
            <a:pPr eaLnBrk="0" hangingPunct="0"/>
            <a:r>
              <a:rPr lang="en-US" sz="1500"/>
              <a:t>Is this the shortest path???</a:t>
            </a:r>
          </a:p>
        </p:txBody>
      </p:sp>
      <p:pic>
        <p:nvPicPr>
          <p:cNvPr id="19490" name="Picture 24" descr="Zurick-web-turned-around.jpg"/>
          <p:cNvPicPr>
            <a:picLocks noChangeAspect="1"/>
          </p:cNvPicPr>
          <p:nvPr/>
        </p:nvPicPr>
        <p:blipFill>
          <a:blip r:embed="rId3"/>
          <a:srcRect/>
          <a:stretch>
            <a:fillRect/>
          </a:stretch>
        </p:blipFill>
        <p:spPr bwMode="auto">
          <a:xfrm>
            <a:off x="6629400" y="3200400"/>
            <a:ext cx="800100" cy="1209675"/>
          </a:xfrm>
          <a:prstGeom prst="rect">
            <a:avLst/>
          </a:prstGeom>
          <a:noFill/>
          <a:ln w="9525">
            <a:noFill/>
            <a:miter lim="800000"/>
            <a:headEnd/>
            <a:tailEnd/>
          </a:ln>
        </p:spPr>
      </p:pic>
      <p:sp>
        <p:nvSpPr>
          <p:cNvPr id="27" name="Isosceles Triangle 26"/>
          <p:cNvSpPr/>
          <p:nvPr/>
        </p:nvSpPr>
        <p:spPr bwMode="auto">
          <a:xfrm rot="10452904">
            <a:off x="6811566" y="2997994"/>
            <a:ext cx="252413" cy="457200"/>
          </a:xfrm>
          <a:prstGeom prst="triangle">
            <a:avLst/>
          </a:prstGeom>
          <a:solidFill>
            <a:schemeClr val="accent1">
              <a:lumMod val="75000"/>
            </a:schemeClr>
          </a:solidFill>
          <a:ln w="9525" cap="flat" cmpd="sng" algn="ctr">
            <a:noFill/>
            <a:prstDash val="solid"/>
            <a:round/>
            <a:headEnd type="none" w="med" len="med"/>
            <a:tailEnd type="none" w="med" len="med"/>
          </a:ln>
          <a:effectLst/>
        </p:spPr>
        <p:txBody>
          <a:bodyPr>
            <a:prstTxWarp prst="textNoShape">
              <a:avLst/>
            </a:prstTxWarp>
          </a:bodyPr>
          <a:lstStyle/>
          <a:p>
            <a:pPr eaLnBrk="0" hangingPunct="0"/>
            <a:endParaRPr lang="en-US" sz="1800"/>
          </a:p>
        </p:txBody>
      </p:sp>
      <p:sp>
        <p:nvSpPr>
          <p:cNvPr id="19492" name="TextBox 27"/>
          <p:cNvSpPr txBox="1">
            <a:spLocks noChangeArrowheads="1"/>
          </p:cNvSpPr>
          <p:nvPr/>
        </p:nvSpPr>
        <p:spPr bwMode="auto">
          <a:xfrm>
            <a:off x="6400800" y="4457700"/>
            <a:ext cx="1257300" cy="230832"/>
          </a:xfrm>
          <a:prstGeom prst="rect">
            <a:avLst/>
          </a:prstGeom>
          <a:noFill/>
          <a:ln w="9525">
            <a:noFill/>
            <a:miter lim="800000"/>
            <a:headEnd/>
            <a:tailEnd/>
          </a:ln>
        </p:spPr>
        <p:txBody>
          <a:bodyPr>
            <a:prstTxWarp prst="textNoShape">
              <a:avLst/>
            </a:prstTxWarp>
            <a:spAutoFit/>
          </a:bodyPr>
          <a:lstStyle/>
          <a:p>
            <a:pPr algn="ctr" eaLnBrk="0" hangingPunct="0"/>
            <a:r>
              <a:rPr lang="en-US" sz="900"/>
              <a:t>A  Texas Sales Person</a:t>
            </a:r>
          </a:p>
        </p:txBody>
      </p:sp>
    </p:spTree>
    <p:extLst>
      <p:ext uri="{BB962C8B-B14F-4D97-AF65-F5344CB8AC3E}">
        <p14:creationId xmlns:p14="http://schemas.microsoft.com/office/powerpoint/2010/main" val="29913506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What if………</a:t>
            </a:r>
          </a:p>
        </p:txBody>
      </p:sp>
      <p:sp>
        <p:nvSpPr>
          <p:cNvPr id="20483" name="Content Placeholder 2"/>
          <p:cNvSpPr>
            <a:spLocks noGrp="1"/>
          </p:cNvSpPr>
          <p:nvPr>
            <p:ph idx="1"/>
          </p:nvPr>
        </p:nvSpPr>
        <p:spPr>
          <a:xfrm>
            <a:off x="469900" y="857250"/>
            <a:ext cx="8293100" cy="3571875"/>
          </a:xfrm>
        </p:spPr>
        <p:txBody>
          <a:bodyPr/>
          <a:lstStyle/>
          <a:p>
            <a:r>
              <a:rPr lang="en-US" dirty="0"/>
              <a:t>Let us create a whole bunch of random sales people and see how well they do and pick the best one(s).</a:t>
            </a:r>
          </a:p>
          <a:p>
            <a:pPr lvl="1"/>
            <a:r>
              <a:rPr lang="en-US" sz="1350" dirty="0">
                <a:solidFill>
                  <a:srgbClr val="D52300"/>
                </a:solidFill>
              </a:rPr>
              <a:t>Salesperson A</a:t>
            </a:r>
          </a:p>
          <a:p>
            <a:pPr lvl="2"/>
            <a:r>
              <a:rPr lang="en-US" dirty="0"/>
              <a:t>Houston -&gt; Dallas -&gt; Austin -&gt; San Antonio -&gt; </a:t>
            </a:r>
            <a:r>
              <a:rPr lang="en-US" dirty="0" err="1"/>
              <a:t>Mos</a:t>
            </a:r>
            <a:r>
              <a:rPr lang="en-US" dirty="0"/>
              <a:t> </a:t>
            </a:r>
            <a:r>
              <a:rPr lang="en-US" dirty="0" err="1"/>
              <a:t>Eisely</a:t>
            </a:r>
            <a:endParaRPr lang="en-US" dirty="0"/>
          </a:p>
          <a:p>
            <a:pPr lvl="2"/>
            <a:r>
              <a:rPr lang="en-US" dirty="0"/>
              <a:t>Distance Traveled 780 Km</a:t>
            </a:r>
          </a:p>
          <a:p>
            <a:pPr lvl="1"/>
            <a:r>
              <a:rPr lang="en-US" sz="1350" dirty="0">
                <a:solidFill>
                  <a:srgbClr val="D52300"/>
                </a:solidFill>
              </a:rPr>
              <a:t>Salesperson B</a:t>
            </a:r>
          </a:p>
          <a:p>
            <a:pPr lvl="2"/>
            <a:r>
              <a:rPr lang="en-US" dirty="0"/>
              <a:t>Houston -&gt; </a:t>
            </a:r>
            <a:r>
              <a:rPr lang="en-US" dirty="0" err="1"/>
              <a:t>Mos</a:t>
            </a:r>
            <a:r>
              <a:rPr lang="en-US" dirty="0"/>
              <a:t> Eisley -&gt; Austin -&gt; San Antonio -&gt; Dallas</a:t>
            </a:r>
          </a:p>
          <a:p>
            <a:pPr lvl="2"/>
            <a:r>
              <a:rPr lang="en-US" dirty="0"/>
              <a:t>Distance Traveled 820 Km</a:t>
            </a:r>
          </a:p>
          <a:p>
            <a:pPr lvl="1"/>
            <a:r>
              <a:rPr lang="en-US" sz="1350" dirty="0">
                <a:solidFill>
                  <a:srgbClr val="D52300"/>
                </a:solidFill>
              </a:rPr>
              <a:t>Salesperson A is better (more fit) than salesperson B</a:t>
            </a:r>
          </a:p>
          <a:p>
            <a:pPr lvl="1"/>
            <a:r>
              <a:rPr lang="en-US" sz="1350" dirty="0"/>
              <a:t>Perhaps we would like sales people to be more like </a:t>
            </a:r>
            <a:r>
              <a:rPr lang="en-US" sz="1350" b="1" dirty="0"/>
              <a:t>A</a:t>
            </a:r>
            <a:r>
              <a:rPr lang="en-US" sz="1350" dirty="0"/>
              <a:t> and less like </a:t>
            </a:r>
            <a:r>
              <a:rPr lang="en-US" sz="1350" b="1" dirty="0"/>
              <a:t>B</a:t>
            </a:r>
          </a:p>
          <a:p>
            <a:pPr lvl="1"/>
            <a:endParaRPr lang="en-US" sz="1350" b="1" dirty="0"/>
          </a:p>
          <a:p>
            <a:r>
              <a:rPr lang="en-US" dirty="0"/>
              <a:t>Question: </a:t>
            </a:r>
          </a:p>
          <a:p>
            <a:pPr lvl="1"/>
            <a:r>
              <a:rPr lang="en-US" sz="1350" dirty="0"/>
              <a:t>do we want to just keep picking random sales people like this and keep testing them?</a:t>
            </a:r>
          </a:p>
          <a:p>
            <a:pPr>
              <a:buFontTx/>
              <a:buNone/>
            </a:pPr>
            <a:endParaRPr lang="en-US" dirty="0"/>
          </a:p>
          <a:p>
            <a:pPr lvl="1">
              <a:buFontTx/>
              <a:buNone/>
            </a:pPr>
            <a:endParaRPr lang="en-US" sz="1200" dirty="0"/>
          </a:p>
        </p:txBody>
      </p:sp>
      <p:sp>
        <p:nvSpPr>
          <p:cNvPr id="20484" name="Footer Placeholder 3"/>
          <p:cNvSpPr>
            <a:spLocks noGrp="1"/>
          </p:cNvSpPr>
          <p:nvPr>
            <p:ph type="ftr" sz="quarter" idx="11"/>
          </p:nvPr>
        </p:nvSpPr>
        <p:spPr>
          <a:noFill/>
        </p:spPr>
        <p:txBody>
          <a:bodyPr/>
          <a:lstStyle/>
          <a:p>
            <a:r>
              <a:rPr lang="en-US"/>
              <a:t>CS 561</a:t>
            </a:r>
          </a:p>
        </p:txBody>
      </p:sp>
      <p:sp>
        <p:nvSpPr>
          <p:cNvPr id="20485" name="Slide Number Placeholder 4"/>
          <p:cNvSpPr>
            <a:spLocks noGrp="1"/>
          </p:cNvSpPr>
          <p:nvPr>
            <p:ph type="sldNum" sz="quarter" idx="12"/>
          </p:nvPr>
        </p:nvSpPr>
        <p:spPr>
          <a:noFill/>
        </p:spPr>
        <p:txBody>
          <a:bodyPr/>
          <a:lstStyle/>
          <a:p>
            <a:fld id="{4A87E079-A6EE-CF48-98B1-E232F9F6F3F1}" type="slidenum">
              <a:rPr lang="en-US"/>
              <a:pPr/>
              <a:t>57</a:t>
            </a:fld>
            <a:endParaRPr lang="en-US"/>
          </a:p>
        </p:txBody>
      </p:sp>
    </p:spTree>
    <p:extLst>
      <p:ext uri="{BB962C8B-B14F-4D97-AF65-F5344CB8AC3E}">
        <p14:creationId xmlns:p14="http://schemas.microsoft.com/office/powerpoint/2010/main" val="2004472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1"/>
          </p:nvPr>
        </p:nvSpPr>
        <p:spPr>
          <a:noFill/>
        </p:spPr>
        <p:txBody>
          <a:bodyPr/>
          <a:lstStyle/>
          <a:p>
            <a:r>
              <a:rPr lang="en-US"/>
              <a:t>CS 561</a:t>
            </a:r>
          </a:p>
        </p:txBody>
      </p:sp>
      <p:sp>
        <p:nvSpPr>
          <p:cNvPr id="33795" name="Slide Number Placeholder 4"/>
          <p:cNvSpPr>
            <a:spLocks noGrp="1"/>
          </p:cNvSpPr>
          <p:nvPr>
            <p:ph type="sldNum" sz="quarter" idx="12"/>
          </p:nvPr>
        </p:nvSpPr>
        <p:spPr>
          <a:noFill/>
        </p:spPr>
        <p:txBody>
          <a:bodyPr/>
          <a:lstStyle/>
          <a:p>
            <a:fld id="{D5FFEEE3-1818-554C-9458-9321A5B372F9}" type="slidenum">
              <a:rPr lang="en-US"/>
              <a:pPr/>
              <a:t>58</a:t>
            </a:fld>
            <a:endParaRPr lang="en-US"/>
          </a:p>
        </p:txBody>
      </p:sp>
      <p:sp>
        <p:nvSpPr>
          <p:cNvPr id="33796" name="Rectangle 2"/>
          <p:cNvSpPr>
            <a:spLocks noGrp="1" noChangeArrowheads="1"/>
          </p:cNvSpPr>
          <p:nvPr>
            <p:ph type="title"/>
          </p:nvPr>
        </p:nvSpPr>
        <p:spPr/>
        <p:txBody>
          <a:bodyPr/>
          <a:lstStyle/>
          <a:p>
            <a:r>
              <a:rPr lang="en-US" dirty="0"/>
              <a:t>Overview of the GA Cycle</a:t>
            </a:r>
          </a:p>
        </p:txBody>
      </p:sp>
      <p:grpSp>
        <p:nvGrpSpPr>
          <p:cNvPr id="33797" name="Group 15"/>
          <p:cNvGrpSpPr>
            <a:grpSpLocks/>
          </p:cNvGrpSpPr>
          <p:nvPr/>
        </p:nvGrpSpPr>
        <p:grpSpPr bwMode="auto">
          <a:xfrm>
            <a:off x="2228850" y="1085850"/>
            <a:ext cx="5086350" cy="3925491"/>
            <a:chOff x="912" y="912"/>
            <a:chExt cx="4272" cy="3297"/>
          </a:xfrm>
        </p:grpSpPr>
        <p:pic>
          <p:nvPicPr>
            <p:cNvPr id="33803" name="Picture 3" descr="population"/>
            <p:cNvPicPr>
              <a:picLocks noChangeAspect="1" noChangeArrowheads="1"/>
            </p:cNvPicPr>
            <p:nvPr/>
          </p:nvPicPr>
          <p:blipFill>
            <a:blip r:embed="rId3"/>
            <a:srcRect/>
            <a:stretch>
              <a:fillRect/>
            </a:stretch>
          </p:blipFill>
          <p:spPr bwMode="auto">
            <a:xfrm>
              <a:off x="1440" y="912"/>
              <a:ext cx="1104" cy="1011"/>
            </a:xfrm>
            <a:prstGeom prst="rect">
              <a:avLst/>
            </a:prstGeom>
            <a:noFill/>
            <a:ln w="9525">
              <a:noFill/>
              <a:miter lim="800000"/>
              <a:headEnd/>
              <a:tailEnd/>
            </a:ln>
          </p:spPr>
        </p:pic>
        <p:pic>
          <p:nvPicPr>
            <p:cNvPr id="33804" name="Picture 4" descr="ranking"/>
            <p:cNvPicPr>
              <a:picLocks noChangeAspect="1" noChangeArrowheads="1"/>
            </p:cNvPicPr>
            <p:nvPr/>
          </p:nvPicPr>
          <p:blipFill>
            <a:blip r:embed="rId4"/>
            <a:srcRect/>
            <a:stretch>
              <a:fillRect/>
            </a:stretch>
          </p:blipFill>
          <p:spPr bwMode="auto">
            <a:xfrm>
              <a:off x="3360" y="912"/>
              <a:ext cx="1152" cy="1047"/>
            </a:xfrm>
            <a:prstGeom prst="rect">
              <a:avLst/>
            </a:prstGeom>
            <a:noFill/>
            <a:ln w="9525">
              <a:noFill/>
              <a:miter lim="800000"/>
              <a:headEnd/>
              <a:tailEnd/>
            </a:ln>
          </p:spPr>
        </p:pic>
        <p:pic>
          <p:nvPicPr>
            <p:cNvPr id="33805" name="Picture 5" descr="mateselection"/>
            <p:cNvPicPr>
              <a:picLocks noChangeAspect="1" noChangeArrowheads="1"/>
            </p:cNvPicPr>
            <p:nvPr/>
          </p:nvPicPr>
          <p:blipFill>
            <a:blip r:embed="rId5"/>
            <a:srcRect/>
            <a:stretch>
              <a:fillRect/>
            </a:stretch>
          </p:blipFill>
          <p:spPr bwMode="auto">
            <a:xfrm>
              <a:off x="4032" y="2304"/>
              <a:ext cx="1152" cy="1027"/>
            </a:xfrm>
            <a:prstGeom prst="rect">
              <a:avLst/>
            </a:prstGeom>
            <a:noFill/>
            <a:ln w="9525">
              <a:noFill/>
              <a:miter lim="800000"/>
              <a:headEnd/>
              <a:tailEnd/>
            </a:ln>
          </p:spPr>
        </p:pic>
        <p:pic>
          <p:nvPicPr>
            <p:cNvPr id="33806" name="Picture 6" descr="crossover"/>
            <p:cNvPicPr>
              <a:picLocks noChangeAspect="1" noChangeArrowheads="1"/>
            </p:cNvPicPr>
            <p:nvPr/>
          </p:nvPicPr>
          <p:blipFill>
            <a:blip r:embed="rId6"/>
            <a:srcRect/>
            <a:stretch>
              <a:fillRect/>
            </a:stretch>
          </p:blipFill>
          <p:spPr bwMode="auto">
            <a:xfrm>
              <a:off x="2496" y="3168"/>
              <a:ext cx="1173" cy="1041"/>
            </a:xfrm>
            <a:prstGeom prst="rect">
              <a:avLst/>
            </a:prstGeom>
            <a:noFill/>
            <a:ln w="9525">
              <a:noFill/>
              <a:miter lim="800000"/>
              <a:headEnd/>
              <a:tailEnd/>
            </a:ln>
          </p:spPr>
        </p:pic>
        <p:pic>
          <p:nvPicPr>
            <p:cNvPr id="33807" name="Picture 7" descr="mutation"/>
            <p:cNvPicPr>
              <a:picLocks noChangeAspect="1" noChangeArrowheads="1"/>
            </p:cNvPicPr>
            <p:nvPr/>
          </p:nvPicPr>
          <p:blipFill>
            <a:blip r:embed="rId7"/>
            <a:srcRect/>
            <a:stretch>
              <a:fillRect/>
            </a:stretch>
          </p:blipFill>
          <p:spPr bwMode="auto">
            <a:xfrm>
              <a:off x="912" y="2256"/>
              <a:ext cx="1152" cy="1030"/>
            </a:xfrm>
            <a:prstGeom prst="rect">
              <a:avLst/>
            </a:prstGeom>
            <a:noFill/>
            <a:ln w="9525">
              <a:noFill/>
              <a:miter lim="800000"/>
              <a:headEnd/>
              <a:tailEnd/>
            </a:ln>
          </p:spPr>
        </p:pic>
        <p:pic>
          <p:nvPicPr>
            <p:cNvPr id="33808" name="Picture 8" descr="best"/>
            <p:cNvPicPr>
              <a:picLocks noChangeAspect="1" noChangeArrowheads="1"/>
            </p:cNvPicPr>
            <p:nvPr/>
          </p:nvPicPr>
          <p:blipFill>
            <a:blip r:embed="rId8"/>
            <a:srcRect/>
            <a:stretch>
              <a:fillRect/>
            </a:stretch>
          </p:blipFill>
          <p:spPr bwMode="auto">
            <a:xfrm>
              <a:off x="2496" y="1920"/>
              <a:ext cx="1143" cy="1002"/>
            </a:xfrm>
            <a:prstGeom prst="rect">
              <a:avLst/>
            </a:prstGeom>
            <a:noFill/>
            <a:ln w="9525">
              <a:noFill/>
              <a:miter lim="800000"/>
              <a:headEnd/>
              <a:tailEnd/>
            </a:ln>
          </p:spPr>
        </p:pic>
        <p:sp>
          <p:nvSpPr>
            <p:cNvPr id="357385" name="Line 9"/>
            <p:cNvSpPr>
              <a:spLocks noChangeShapeType="1"/>
            </p:cNvSpPr>
            <p:nvPr/>
          </p:nvSpPr>
          <p:spPr bwMode="auto">
            <a:xfrm flipV="1">
              <a:off x="1440" y="1872"/>
              <a:ext cx="144" cy="288"/>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6" name="Line 10"/>
            <p:cNvSpPr>
              <a:spLocks noChangeShapeType="1"/>
            </p:cNvSpPr>
            <p:nvPr/>
          </p:nvSpPr>
          <p:spPr bwMode="auto">
            <a:xfrm>
              <a:off x="2496" y="1296"/>
              <a:ext cx="768" cy="48"/>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7" name="Line 11"/>
            <p:cNvSpPr>
              <a:spLocks noChangeShapeType="1"/>
            </p:cNvSpPr>
            <p:nvPr/>
          </p:nvSpPr>
          <p:spPr bwMode="auto">
            <a:xfrm>
              <a:off x="4176" y="1968"/>
              <a:ext cx="144" cy="336"/>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8" name="Line 12"/>
            <p:cNvSpPr>
              <a:spLocks noChangeShapeType="1"/>
            </p:cNvSpPr>
            <p:nvPr/>
          </p:nvSpPr>
          <p:spPr bwMode="auto">
            <a:xfrm flipH="1">
              <a:off x="3600" y="3312"/>
              <a:ext cx="624" cy="240"/>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9" name="Line 13"/>
            <p:cNvSpPr>
              <a:spLocks noChangeShapeType="1"/>
            </p:cNvSpPr>
            <p:nvPr/>
          </p:nvSpPr>
          <p:spPr bwMode="auto">
            <a:xfrm flipH="1" flipV="1">
              <a:off x="1920" y="3264"/>
              <a:ext cx="528" cy="240"/>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90" name="Line 14"/>
            <p:cNvSpPr>
              <a:spLocks noChangeShapeType="1"/>
            </p:cNvSpPr>
            <p:nvPr/>
          </p:nvSpPr>
          <p:spPr bwMode="auto">
            <a:xfrm>
              <a:off x="2016" y="2016"/>
              <a:ext cx="432" cy="192"/>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grpSp>
      <p:sp>
        <p:nvSpPr>
          <p:cNvPr id="33798" name="TextBox 18"/>
          <p:cNvSpPr txBox="1">
            <a:spLocks noChangeArrowheads="1"/>
          </p:cNvSpPr>
          <p:nvPr/>
        </p:nvSpPr>
        <p:spPr bwMode="auto">
          <a:xfrm>
            <a:off x="6286501" y="971550"/>
            <a:ext cx="838691"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Fitness</a:t>
            </a:r>
          </a:p>
        </p:txBody>
      </p:sp>
      <p:sp>
        <p:nvSpPr>
          <p:cNvPr id="33799" name="TextBox 19"/>
          <p:cNvSpPr txBox="1">
            <a:spLocks noChangeArrowheads="1"/>
          </p:cNvSpPr>
          <p:nvPr/>
        </p:nvSpPr>
        <p:spPr bwMode="auto">
          <a:xfrm>
            <a:off x="6686550" y="4057650"/>
            <a:ext cx="1043876"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Selection</a:t>
            </a:r>
          </a:p>
        </p:txBody>
      </p:sp>
      <p:sp>
        <p:nvSpPr>
          <p:cNvPr id="33800" name="TextBox 21"/>
          <p:cNvSpPr txBox="1">
            <a:spLocks noChangeArrowheads="1"/>
          </p:cNvSpPr>
          <p:nvPr/>
        </p:nvSpPr>
        <p:spPr bwMode="auto">
          <a:xfrm>
            <a:off x="5486400" y="4686300"/>
            <a:ext cx="1143000" cy="369332"/>
          </a:xfrm>
          <a:prstGeom prst="rect">
            <a:avLst/>
          </a:prstGeom>
          <a:noFill/>
          <a:ln w="9525">
            <a:noFill/>
            <a:miter lim="800000"/>
            <a:headEnd/>
            <a:tailEnd/>
          </a:ln>
        </p:spPr>
        <p:txBody>
          <a:bodyPr>
            <a:prstTxWarp prst="textNoShape">
              <a:avLst/>
            </a:prstTxWarp>
            <a:spAutoFit/>
          </a:bodyPr>
          <a:lstStyle/>
          <a:p>
            <a:pPr eaLnBrk="0" hangingPunct="0"/>
            <a:r>
              <a:rPr lang="en-US" sz="1800"/>
              <a:t>Crossover</a:t>
            </a:r>
          </a:p>
        </p:txBody>
      </p:sp>
      <p:sp>
        <p:nvSpPr>
          <p:cNvPr id="33801" name="TextBox 22"/>
          <p:cNvSpPr txBox="1">
            <a:spLocks noChangeArrowheads="1"/>
          </p:cNvSpPr>
          <p:nvPr/>
        </p:nvSpPr>
        <p:spPr bwMode="auto">
          <a:xfrm>
            <a:off x="2343151" y="4000500"/>
            <a:ext cx="1110852" cy="369332"/>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Mutation</a:t>
            </a:r>
          </a:p>
        </p:txBody>
      </p:sp>
      <p:sp>
        <p:nvSpPr>
          <p:cNvPr id="33802" name="TextBox 23"/>
          <p:cNvSpPr txBox="1">
            <a:spLocks noChangeArrowheads="1"/>
          </p:cNvSpPr>
          <p:nvPr/>
        </p:nvSpPr>
        <p:spPr bwMode="auto">
          <a:xfrm>
            <a:off x="1371600" y="914400"/>
            <a:ext cx="1678665"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New Population</a:t>
            </a:r>
          </a:p>
        </p:txBody>
      </p:sp>
    </p:spTree>
    <p:extLst>
      <p:ext uri="{BB962C8B-B14F-4D97-AF65-F5344CB8AC3E}">
        <p14:creationId xmlns:p14="http://schemas.microsoft.com/office/powerpoint/2010/main" val="1164305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1"/>
          </p:nvPr>
        </p:nvSpPr>
        <p:spPr>
          <a:noFill/>
        </p:spPr>
        <p:txBody>
          <a:bodyPr/>
          <a:lstStyle/>
          <a:p>
            <a:r>
              <a:rPr lang="en-US"/>
              <a:t>CS 561</a:t>
            </a:r>
          </a:p>
        </p:txBody>
      </p:sp>
      <p:sp>
        <p:nvSpPr>
          <p:cNvPr id="23555" name="Slide Number Placeholder 4"/>
          <p:cNvSpPr>
            <a:spLocks noGrp="1"/>
          </p:cNvSpPr>
          <p:nvPr>
            <p:ph type="sldNum" sz="quarter" idx="12"/>
          </p:nvPr>
        </p:nvSpPr>
        <p:spPr>
          <a:noFill/>
        </p:spPr>
        <p:txBody>
          <a:bodyPr/>
          <a:lstStyle/>
          <a:p>
            <a:fld id="{63923DD6-7747-6B44-951B-13FE60A5360D}" type="slidenum">
              <a:rPr lang="en-US"/>
              <a:pPr/>
              <a:t>59</a:t>
            </a:fld>
            <a:endParaRPr lang="en-US"/>
          </a:p>
        </p:txBody>
      </p:sp>
      <p:sp>
        <p:nvSpPr>
          <p:cNvPr id="23556" name="Rectangle 2"/>
          <p:cNvSpPr>
            <a:spLocks noGrp="1" noChangeArrowheads="1"/>
          </p:cNvSpPr>
          <p:nvPr>
            <p:ph type="title"/>
          </p:nvPr>
        </p:nvSpPr>
        <p:spPr/>
        <p:txBody>
          <a:bodyPr/>
          <a:lstStyle/>
          <a:p>
            <a:r>
              <a:rPr lang="en-GB"/>
              <a:t>Represent problem like a DNA sequence</a:t>
            </a:r>
            <a:endParaRPr lang="en-US">
              <a:solidFill>
                <a:schemeClr val="tx1"/>
              </a:solidFill>
            </a:endParaRPr>
          </a:p>
        </p:txBody>
      </p:sp>
      <p:sp>
        <p:nvSpPr>
          <p:cNvPr id="23557" name="Rectangle 3"/>
          <p:cNvSpPr>
            <a:spLocks noChangeArrowheads="1"/>
          </p:cNvSpPr>
          <p:nvPr/>
        </p:nvSpPr>
        <p:spPr bwMode="auto">
          <a:xfrm>
            <a:off x="1657350" y="457200"/>
            <a:ext cx="5829300" cy="857250"/>
          </a:xfrm>
          <a:prstGeom prst="rect">
            <a:avLst/>
          </a:prstGeom>
          <a:noFill/>
          <a:ln w="9525">
            <a:noFill/>
            <a:miter lim="800000"/>
            <a:headEnd/>
            <a:tailEnd/>
          </a:ln>
        </p:spPr>
        <p:txBody>
          <a:bodyPr anchor="ctr">
            <a:prstTxWarp prst="textNoShape">
              <a:avLst/>
            </a:prstTxWarp>
          </a:bodyPr>
          <a:lstStyle/>
          <a:p>
            <a:pPr eaLnBrk="0" hangingPunct="0"/>
            <a:endParaRPr kumimoji="1" lang="en-US" sz="1800" b="1">
              <a:solidFill>
                <a:schemeClr val="tx2"/>
              </a:solidFill>
              <a:latin typeface="Helvetica" charset="0"/>
            </a:endParaRPr>
          </a:p>
        </p:txBody>
      </p:sp>
      <p:pic>
        <p:nvPicPr>
          <p:cNvPr id="23558" name="Picture 4" descr="mateselection"/>
          <p:cNvPicPr>
            <a:picLocks noChangeAspect="1" noChangeArrowheads="1"/>
          </p:cNvPicPr>
          <p:nvPr/>
        </p:nvPicPr>
        <p:blipFill>
          <a:blip r:embed="rId3"/>
          <a:srcRect/>
          <a:stretch>
            <a:fillRect/>
          </a:stretch>
        </p:blipFill>
        <p:spPr bwMode="auto">
          <a:xfrm>
            <a:off x="2840832" y="1485900"/>
            <a:ext cx="3461147" cy="3086100"/>
          </a:xfrm>
          <a:prstGeom prst="rect">
            <a:avLst/>
          </a:prstGeom>
          <a:noFill/>
          <a:ln w="9525">
            <a:noFill/>
            <a:miter lim="800000"/>
            <a:headEnd/>
            <a:tailEnd/>
          </a:ln>
        </p:spPr>
      </p:pic>
      <p:sp>
        <p:nvSpPr>
          <p:cNvPr id="23559" name="TextBox 7"/>
          <p:cNvSpPr txBox="1">
            <a:spLocks noChangeArrowheads="1"/>
          </p:cNvSpPr>
          <p:nvPr/>
        </p:nvSpPr>
        <p:spPr bwMode="auto">
          <a:xfrm>
            <a:off x="5200650" y="2114550"/>
            <a:ext cx="764953" cy="1338828"/>
          </a:xfrm>
          <a:prstGeom prst="rect">
            <a:avLst/>
          </a:prstGeom>
          <a:noFill/>
          <a:ln w="9525">
            <a:noFill/>
            <a:miter lim="800000"/>
            <a:headEnd/>
            <a:tailEnd/>
          </a:ln>
        </p:spPr>
        <p:txBody>
          <a:bodyPr wrap="none">
            <a:prstTxWarp prst="textNoShape">
              <a:avLst/>
            </a:prstTxWarp>
            <a:spAutoFit/>
          </a:bodyPr>
          <a:lstStyle/>
          <a:p>
            <a:pPr eaLnBrk="0" hangingPunct="0"/>
            <a:r>
              <a:rPr lang="en-US" sz="900">
                <a:solidFill>
                  <a:srgbClr val="0070C0"/>
                </a:solidFill>
              </a:rPr>
              <a:t>San Antonio</a:t>
            </a:r>
          </a:p>
          <a:p>
            <a:pPr eaLnBrk="0" hangingPunct="0"/>
            <a:endParaRPr lang="en-US" sz="900">
              <a:solidFill>
                <a:srgbClr val="0070C0"/>
              </a:solidFill>
            </a:endParaRPr>
          </a:p>
          <a:p>
            <a:pPr eaLnBrk="0" hangingPunct="0"/>
            <a:r>
              <a:rPr lang="en-US" sz="900">
                <a:solidFill>
                  <a:srgbClr val="0070C0"/>
                </a:solidFill>
              </a:rPr>
              <a:t>Dallas</a:t>
            </a:r>
          </a:p>
          <a:p>
            <a:pPr eaLnBrk="0" hangingPunct="0"/>
            <a:endParaRPr lang="en-US" sz="900">
              <a:solidFill>
                <a:srgbClr val="0070C0"/>
              </a:solidFill>
            </a:endParaRPr>
          </a:p>
          <a:p>
            <a:pPr eaLnBrk="0" hangingPunct="0"/>
            <a:r>
              <a:rPr lang="en-US" sz="900">
                <a:solidFill>
                  <a:srgbClr val="0070C0"/>
                </a:solidFill>
              </a:rPr>
              <a:t>Mos Eisely</a:t>
            </a:r>
          </a:p>
          <a:p>
            <a:pPr eaLnBrk="0" hangingPunct="0"/>
            <a:endParaRPr lang="en-US" sz="900">
              <a:solidFill>
                <a:srgbClr val="0070C0"/>
              </a:solidFill>
            </a:endParaRPr>
          </a:p>
          <a:p>
            <a:pPr eaLnBrk="0" hangingPunct="0"/>
            <a:r>
              <a:rPr lang="en-US" sz="900">
                <a:solidFill>
                  <a:srgbClr val="0070C0"/>
                </a:solidFill>
              </a:rPr>
              <a:t>Houston</a:t>
            </a:r>
          </a:p>
          <a:p>
            <a:pPr eaLnBrk="0" hangingPunct="0"/>
            <a:endParaRPr lang="en-US" sz="900">
              <a:solidFill>
                <a:srgbClr val="0070C0"/>
              </a:solidFill>
            </a:endParaRPr>
          </a:p>
          <a:p>
            <a:pPr eaLnBrk="0" hangingPunct="0"/>
            <a:r>
              <a:rPr lang="en-US" sz="900">
                <a:solidFill>
                  <a:srgbClr val="0070C0"/>
                </a:solidFill>
              </a:rPr>
              <a:t>Austin</a:t>
            </a:r>
          </a:p>
        </p:txBody>
      </p:sp>
      <p:sp>
        <p:nvSpPr>
          <p:cNvPr id="23560" name="TextBox 8"/>
          <p:cNvSpPr txBox="1">
            <a:spLocks noChangeArrowheads="1"/>
          </p:cNvSpPr>
          <p:nvPr/>
        </p:nvSpPr>
        <p:spPr bwMode="auto">
          <a:xfrm>
            <a:off x="2457450" y="2114550"/>
            <a:ext cx="713185" cy="1477328"/>
          </a:xfrm>
          <a:prstGeom prst="rect">
            <a:avLst/>
          </a:prstGeom>
          <a:noFill/>
          <a:ln w="9525">
            <a:noFill/>
            <a:miter lim="800000"/>
            <a:headEnd/>
            <a:tailEnd/>
          </a:ln>
        </p:spPr>
        <p:txBody>
          <a:bodyPr>
            <a:prstTxWarp prst="textNoShape">
              <a:avLst/>
            </a:prstTxWarp>
            <a:spAutoFit/>
          </a:bodyPr>
          <a:lstStyle/>
          <a:p>
            <a:pPr algn="r" eaLnBrk="0" hangingPunct="0"/>
            <a:r>
              <a:rPr lang="en-US" sz="900">
                <a:solidFill>
                  <a:srgbClr val="0070C0"/>
                </a:solidFill>
              </a:rPr>
              <a:t>Dallas</a:t>
            </a:r>
          </a:p>
          <a:p>
            <a:pPr algn="r" eaLnBrk="0" hangingPunct="0"/>
            <a:endParaRPr lang="en-US" sz="900">
              <a:solidFill>
                <a:srgbClr val="0070C0"/>
              </a:solidFill>
            </a:endParaRPr>
          </a:p>
          <a:p>
            <a:pPr algn="r" eaLnBrk="0" hangingPunct="0"/>
            <a:r>
              <a:rPr lang="en-US" sz="900">
                <a:solidFill>
                  <a:srgbClr val="0070C0"/>
                </a:solidFill>
              </a:rPr>
              <a:t>Houston</a:t>
            </a:r>
          </a:p>
          <a:p>
            <a:pPr algn="r" eaLnBrk="0" hangingPunct="0"/>
            <a:endParaRPr lang="en-US" sz="900">
              <a:solidFill>
                <a:srgbClr val="0070C0"/>
              </a:solidFill>
            </a:endParaRPr>
          </a:p>
          <a:p>
            <a:pPr algn="r" eaLnBrk="0" hangingPunct="0"/>
            <a:r>
              <a:rPr lang="en-US" sz="900">
                <a:solidFill>
                  <a:srgbClr val="0070C0"/>
                </a:solidFill>
              </a:rPr>
              <a:t>Mos Eisely</a:t>
            </a:r>
          </a:p>
          <a:p>
            <a:pPr algn="r" eaLnBrk="0" hangingPunct="0"/>
            <a:endParaRPr lang="en-US" sz="900">
              <a:solidFill>
                <a:srgbClr val="0070C0"/>
              </a:solidFill>
            </a:endParaRPr>
          </a:p>
          <a:p>
            <a:pPr algn="r" eaLnBrk="0" hangingPunct="0"/>
            <a:r>
              <a:rPr lang="en-US" sz="900">
                <a:solidFill>
                  <a:srgbClr val="0070C0"/>
                </a:solidFill>
              </a:rPr>
              <a:t>San Antonio</a:t>
            </a:r>
          </a:p>
          <a:p>
            <a:pPr algn="r" eaLnBrk="0" hangingPunct="0"/>
            <a:endParaRPr lang="en-US" sz="900">
              <a:solidFill>
                <a:srgbClr val="0070C0"/>
              </a:solidFill>
            </a:endParaRPr>
          </a:p>
          <a:p>
            <a:pPr algn="r" eaLnBrk="0" hangingPunct="0"/>
            <a:r>
              <a:rPr lang="en-US" sz="900">
                <a:solidFill>
                  <a:srgbClr val="0070C0"/>
                </a:solidFill>
              </a:rPr>
              <a:t>Austin</a:t>
            </a:r>
          </a:p>
        </p:txBody>
      </p:sp>
      <p:sp>
        <p:nvSpPr>
          <p:cNvPr id="23561" name="TextBox 9"/>
          <p:cNvSpPr txBox="1">
            <a:spLocks noChangeArrowheads="1"/>
          </p:cNvSpPr>
          <p:nvPr/>
        </p:nvSpPr>
        <p:spPr bwMode="auto">
          <a:xfrm>
            <a:off x="5181600" y="934819"/>
            <a:ext cx="3954993" cy="646331"/>
          </a:xfrm>
          <a:prstGeom prst="rect">
            <a:avLst/>
          </a:prstGeom>
          <a:noFill/>
          <a:ln w="9525">
            <a:noFill/>
            <a:miter lim="800000"/>
            <a:headEnd/>
            <a:tailEnd/>
          </a:ln>
        </p:spPr>
        <p:txBody>
          <a:bodyPr wrap="none">
            <a:prstTxWarp prst="textNoShape">
              <a:avLst/>
            </a:prstTxWarp>
            <a:spAutoFit/>
          </a:bodyPr>
          <a:lstStyle/>
          <a:p>
            <a:pPr eaLnBrk="0" hangingPunct="0"/>
            <a:r>
              <a:rPr lang="en-US" sz="1800" dirty="0"/>
              <a:t>Each DNA sequence is an encoding of a </a:t>
            </a:r>
          </a:p>
          <a:p>
            <a:pPr eaLnBrk="0" hangingPunct="0"/>
            <a:r>
              <a:rPr lang="en-US" sz="1800" dirty="0"/>
              <a:t>possible solution to the problem.</a:t>
            </a:r>
          </a:p>
        </p:txBody>
      </p:sp>
      <p:sp>
        <p:nvSpPr>
          <p:cNvPr id="11" name="TextBox 10"/>
          <p:cNvSpPr txBox="1">
            <a:spLocks noChangeArrowheads="1"/>
          </p:cNvSpPr>
          <p:nvPr/>
        </p:nvSpPr>
        <p:spPr bwMode="auto">
          <a:xfrm>
            <a:off x="2686050" y="1657350"/>
            <a:ext cx="2178930" cy="369332"/>
          </a:xfrm>
          <a:prstGeom prst="rect">
            <a:avLst/>
          </a:prstGeom>
          <a:noFill/>
          <a:ln w="9525">
            <a:noFill/>
            <a:miter lim="800000"/>
            <a:headEnd/>
            <a:tailEnd/>
          </a:ln>
          <a:effectLst>
            <a:outerShdw blurRad="63500" dist="38100" dir="2700000" algn="tl" rotWithShape="0">
              <a:srgbClr val="000000">
                <a:alpha val="39999"/>
              </a:srgbClr>
            </a:outerShdw>
          </a:effectLst>
        </p:spPr>
        <p:txBody>
          <a:bodyPr wrap="none">
            <a:prstTxWarp prst="textNoShape">
              <a:avLst/>
            </a:prstTxWarp>
            <a:spAutoFit/>
          </a:bodyPr>
          <a:lstStyle/>
          <a:p>
            <a:pPr eaLnBrk="0" hangingPunct="0"/>
            <a:r>
              <a:rPr lang="en-US" sz="1800">
                <a:solidFill>
                  <a:srgbClr val="D52300"/>
                </a:solidFill>
              </a:rPr>
              <a:t>DNA - Salesperson A</a:t>
            </a:r>
          </a:p>
        </p:txBody>
      </p:sp>
      <p:sp>
        <p:nvSpPr>
          <p:cNvPr id="12" name="TextBox 11"/>
          <p:cNvSpPr txBox="1">
            <a:spLocks noChangeArrowheads="1"/>
          </p:cNvSpPr>
          <p:nvPr/>
        </p:nvSpPr>
        <p:spPr bwMode="auto">
          <a:xfrm>
            <a:off x="4171950" y="4114800"/>
            <a:ext cx="2178866" cy="369332"/>
          </a:xfrm>
          <a:prstGeom prst="rect">
            <a:avLst/>
          </a:prstGeom>
          <a:noFill/>
          <a:ln w="9525">
            <a:noFill/>
            <a:miter lim="800000"/>
            <a:headEnd/>
            <a:tailEnd/>
          </a:ln>
          <a:effectLst>
            <a:outerShdw blurRad="63500" dist="38100" dir="2700000" algn="tl" rotWithShape="0">
              <a:srgbClr val="000000">
                <a:alpha val="39999"/>
              </a:srgbClr>
            </a:outerShdw>
          </a:effectLst>
        </p:spPr>
        <p:txBody>
          <a:bodyPr wrap="none">
            <a:prstTxWarp prst="textNoShape">
              <a:avLst/>
            </a:prstTxWarp>
            <a:spAutoFit/>
          </a:bodyPr>
          <a:lstStyle/>
          <a:p>
            <a:pPr eaLnBrk="0" hangingPunct="0"/>
            <a:r>
              <a:rPr lang="en-US" sz="1800">
                <a:solidFill>
                  <a:srgbClr val="D52300"/>
                </a:solidFill>
              </a:rPr>
              <a:t>DNA - Salesperson B</a:t>
            </a:r>
          </a:p>
        </p:txBody>
      </p:sp>
      <p:sp>
        <p:nvSpPr>
          <p:cNvPr id="23564" name="TextBox 9"/>
          <p:cNvSpPr txBox="1">
            <a:spLocks noChangeArrowheads="1"/>
          </p:cNvSpPr>
          <p:nvPr/>
        </p:nvSpPr>
        <p:spPr bwMode="auto">
          <a:xfrm>
            <a:off x="1200151" y="4186237"/>
            <a:ext cx="2711063" cy="923330"/>
          </a:xfrm>
          <a:prstGeom prst="rect">
            <a:avLst/>
          </a:prstGeom>
          <a:noFill/>
          <a:ln w="9525">
            <a:noFill/>
            <a:miter lim="800000"/>
            <a:headEnd/>
            <a:tailEnd/>
          </a:ln>
        </p:spPr>
        <p:txBody>
          <a:bodyPr wrap="none">
            <a:prstTxWarp prst="textNoShape">
              <a:avLst/>
            </a:prstTxWarp>
            <a:spAutoFit/>
          </a:bodyPr>
          <a:lstStyle/>
          <a:p>
            <a:pPr eaLnBrk="0" hangingPunct="0"/>
            <a:r>
              <a:rPr lang="en-US" sz="1800"/>
              <a:t>The order of the cities in </a:t>
            </a:r>
          </a:p>
          <a:p>
            <a:pPr eaLnBrk="0" hangingPunct="0"/>
            <a:r>
              <a:rPr lang="en-US" sz="1800"/>
              <a:t>the genes is the order of </a:t>
            </a:r>
          </a:p>
          <a:p>
            <a:pPr eaLnBrk="0" hangingPunct="0"/>
            <a:r>
              <a:rPr lang="en-US" sz="1800"/>
              <a:t>the cities the TSP will take.</a:t>
            </a:r>
          </a:p>
        </p:txBody>
      </p:sp>
      <p:cxnSp>
        <p:nvCxnSpPr>
          <p:cNvPr id="15" name="Straight Arrow Connector 14"/>
          <p:cNvCxnSpPr>
            <a:cxnSpLocks noChangeShapeType="1"/>
            <a:stCxn id="23564" idx="0"/>
          </p:cNvCxnSpPr>
          <p:nvPr/>
        </p:nvCxnSpPr>
        <p:spPr bwMode="auto">
          <a:xfrm flipV="1">
            <a:off x="2555683" y="3614738"/>
            <a:ext cx="301817" cy="571499"/>
          </a:xfrm>
          <a:prstGeom prst="straightConnector1">
            <a:avLst/>
          </a:prstGeom>
          <a:noFill/>
          <a:ln w="38100">
            <a:solidFill>
              <a:schemeClr val="accent1"/>
            </a:solidFill>
            <a:round/>
            <a:headEnd/>
            <a:tailEnd type="arrow" w="med" len="med"/>
          </a:ln>
          <a:effectLst>
            <a:outerShdw blurRad="63500" dist="23000" dir="5400000" rotWithShape="0">
              <a:srgbClr val="000000">
                <a:alpha val="34999"/>
              </a:srgbClr>
            </a:outerShdw>
          </a:effectLst>
        </p:spPr>
      </p:cxnSp>
      <p:cxnSp>
        <p:nvCxnSpPr>
          <p:cNvPr id="17" name="Straight Arrow Connector 16"/>
          <p:cNvCxnSpPr>
            <a:cxnSpLocks noChangeShapeType="1"/>
            <a:stCxn id="23564" idx="0"/>
          </p:cNvCxnSpPr>
          <p:nvPr/>
        </p:nvCxnSpPr>
        <p:spPr bwMode="auto">
          <a:xfrm flipV="1">
            <a:off x="2555683" y="3671888"/>
            <a:ext cx="1959167" cy="514349"/>
          </a:xfrm>
          <a:prstGeom prst="straightConnector1">
            <a:avLst/>
          </a:prstGeom>
          <a:noFill/>
          <a:ln w="38100">
            <a:solidFill>
              <a:schemeClr val="accent1"/>
            </a:solidFill>
            <a:round/>
            <a:headEnd/>
            <a:tailEnd type="arrow" w="med" len="med"/>
          </a:ln>
          <a:effectLst>
            <a:outerShdw blurRad="63500" dist="23000" dir="5400000" rotWithShape="0">
              <a:srgbClr val="000000">
                <a:alpha val="34999"/>
              </a:srgbClr>
            </a:outerShdw>
          </a:effectLst>
        </p:spPr>
      </p:cxnSp>
    </p:spTree>
    <p:extLst>
      <p:ext uri="{BB962C8B-B14F-4D97-AF65-F5344CB8AC3E}">
        <p14:creationId xmlns:p14="http://schemas.microsoft.com/office/powerpoint/2010/main" val="337331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2"/>
          <p:cNvSpPr>
            <a:spLocks noGrp="1"/>
          </p:cNvSpPr>
          <p:nvPr>
            <p:ph type="ftr" sz="quarter" idx="11"/>
          </p:nvPr>
        </p:nvSpPr>
        <p:spPr>
          <a:noFill/>
        </p:spPr>
        <p:txBody>
          <a:bodyPr/>
          <a:lstStyle/>
          <a:p>
            <a:r>
              <a:rPr lang="en-US" dirty="0"/>
              <a:t>CS 561,  Session 4</a:t>
            </a:r>
          </a:p>
        </p:txBody>
      </p:sp>
      <p:sp>
        <p:nvSpPr>
          <p:cNvPr id="30723" name="Slide Number Placeholder 3"/>
          <p:cNvSpPr>
            <a:spLocks noGrp="1"/>
          </p:cNvSpPr>
          <p:nvPr>
            <p:ph type="sldNum" sz="quarter" idx="12"/>
          </p:nvPr>
        </p:nvSpPr>
        <p:spPr>
          <a:noFill/>
        </p:spPr>
        <p:txBody>
          <a:bodyPr/>
          <a:lstStyle/>
          <a:p>
            <a:fld id="{4C51EF8E-D8FC-5E4A-8F2C-6FDAE4B08B4D}" type="slidenum">
              <a:rPr lang="en-US" smtClean="0"/>
              <a:pPr/>
              <a:t>6</a:t>
            </a:fld>
            <a:endParaRPr lang="en-US"/>
          </a:p>
        </p:txBody>
      </p:sp>
      <p:pic>
        <p:nvPicPr>
          <p:cNvPr id="30724"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1"/>
          </p:nvPr>
        </p:nvSpPr>
        <p:spPr>
          <a:noFill/>
        </p:spPr>
        <p:txBody>
          <a:bodyPr/>
          <a:lstStyle/>
          <a:p>
            <a:r>
              <a:rPr lang="en-US"/>
              <a:t>CS 561</a:t>
            </a:r>
          </a:p>
        </p:txBody>
      </p:sp>
      <p:sp>
        <p:nvSpPr>
          <p:cNvPr id="25603" name="Slide Number Placeholder 4"/>
          <p:cNvSpPr>
            <a:spLocks noGrp="1"/>
          </p:cNvSpPr>
          <p:nvPr>
            <p:ph type="sldNum" sz="quarter" idx="12"/>
          </p:nvPr>
        </p:nvSpPr>
        <p:spPr>
          <a:noFill/>
        </p:spPr>
        <p:txBody>
          <a:bodyPr/>
          <a:lstStyle/>
          <a:p>
            <a:fld id="{A3A30578-C8BD-D94C-AE70-DE85496352C7}" type="slidenum">
              <a:rPr lang="en-US"/>
              <a:pPr/>
              <a:t>60</a:t>
            </a:fld>
            <a:endParaRPr lang="en-US"/>
          </a:p>
        </p:txBody>
      </p:sp>
      <p:sp>
        <p:nvSpPr>
          <p:cNvPr id="25604" name="Rectangle 2"/>
          <p:cNvSpPr>
            <a:spLocks noGrp="1" noChangeArrowheads="1"/>
          </p:cNvSpPr>
          <p:nvPr>
            <p:ph type="title"/>
          </p:nvPr>
        </p:nvSpPr>
        <p:spPr/>
        <p:txBody>
          <a:bodyPr/>
          <a:lstStyle/>
          <a:p>
            <a:r>
              <a:rPr lang="en-GB"/>
              <a:t>Ranking by Fitness:</a:t>
            </a:r>
            <a:endParaRPr lang="en-US"/>
          </a:p>
        </p:txBody>
      </p:sp>
      <p:sp>
        <p:nvSpPr>
          <p:cNvPr id="25605" name="Rectangle 3"/>
          <p:cNvSpPr>
            <a:spLocks noChangeArrowheads="1"/>
          </p:cNvSpPr>
          <p:nvPr/>
        </p:nvSpPr>
        <p:spPr bwMode="auto">
          <a:xfrm>
            <a:off x="1657350" y="457200"/>
            <a:ext cx="5829300" cy="857250"/>
          </a:xfrm>
          <a:prstGeom prst="rect">
            <a:avLst/>
          </a:prstGeom>
          <a:noFill/>
          <a:ln w="9525">
            <a:noFill/>
            <a:miter lim="800000"/>
            <a:headEnd/>
            <a:tailEnd/>
          </a:ln>
        </p:spPr>
        <p:txBody>
          <a:bodyPr anchor="ctr">
            <a:prstTxWarp prst="textNoShape">
              <a:avLst/>
            </a:prstTxWarp>
          </a:bodyPr>
          <a:lstStyle/>
          <a:p>
            <a:pPr eaLnBrk="0" hangingPunct="0"/>
            <a:endParaRPr kumimoji="1" lang="en-US" sz="1800" b="1">
              <a:solidFill>
                <a:schemeClr val="tx2"/>
              </a:solidFill>
              <a:latin typeface="Helvetica" charset="0"/>
            </a:endParaRPr>
          </a:p>
        </p:txBody>
      </p:sp>
      <p:pic>
        <p:nvPicPr>
          <p:cNvPr id="25606" name="Picture 4" descr="ranking"/>
          <p:cNvPicPr>
            <a:picLocks noChangeAspect="1" noChangeArrowheads="1"/>
          </p:cNvPicPr>
          <p:nvPr/>
        </p:nvPicPr>
        <p:blipFill>
          <a:blip r:embed="rId3"/>
          <a:srcRect/>
          <a:stretch>
            <a:fillRect/>
          </a:stretch>
        </p:blipFill>
        <p:spPr bwMode="auto">
          <a:xfrm>
            <a:off x="1428751" y="1485900"/>
            <a:ext cx="3394472" cy="3086100"/>
          </a:xfrm>
          <a:prstGeom prst="rect">
            <a:avLst/>
          </a:prstGeom>
          <a:noFill/>
          <a:ln w="9525">
            <a:noFill/>
            <a:miter lim="800000"/>
            <a:headEnd/>
            <a:tailEnd/>
          </a:ln>
        </p:spPr>
      </p:pic>
      <p:sp>
        <p:nvSpPr>
          <p:cNvPr id="25607" name="TextBox 7"/>
          <p:cNvSpPr txBox="1">
            <a:spLocks noChangeArrowheads="1"/>
          </p:cNvSpPr>
          <p:nvPr/>
        </p:nvSpPr>
        <p:spPr bwMode="auto">
          <a:xfrm>
            <a:off x="4857750" y="971550"/>
            <a:ext cx="4133850" cy="3416320"/>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Here we’ve created three different salespeople. We then checked to see how</a:t>
            </a:r>
          </a:p>
          <a:p>
            <a:pPr eaLnBrk="0" hangingPunct="0"/>
            <a:r>
              <a:rPr lang="en-US" sz="1800" dirty="0"/>
              <a:t>far each one has to travel. This gives us a measure of  </a:t>
            </a:r>
            <a:r>
              <a:rPr lang="en-US" sz="1800" dirty="0">
                <a:solidFill>
                  <a:srgbClr val="D52300"/>
                </a:solidFill>
              </a:rPr>
              <a:t>“Fitness”</a:t>
            </a:r>
          </a:p>
          <a:p>
            <a:pPr eaLnBrk="0" hangingPunct="0"/>
            <a:endParaRPr lang="en-US" sz="1800" dirty="0">
              <a:solidFill>
                <a:srgbClr val="D52300"/>
              </a:solidFill>
            </a:endParaRPr>
          </a:p>
          <a:p>
            <a:pPr eaLnBrk="0" hangingPunct="0"/>
            <a:endParaRPr lang="en-US" sz="1800" dirty="0">
              <a:solidFill>
                <a:srgbClr val="D52300"/>
              </a:solidFill>
            </a:endParaRPr>
          </a:p>
          <a:p>
            <a:pPr eaLnBrk="0" hangingPunct="0"/>
            <a:endParaRPr lang="en-US" sz="1800" dirty="0">
              <a:solidFill>
                <a:srgbClr val="D52300"/>
              </a:solidFill>
            </a:endParaRPr>
          </a:p>
          <a:p>
            <a:pPr eaLnBrk="0" hangingPunct="0"/>
            <a:endParaRPr lang="en-US" sz="1800" dirty="0">
              <a:solidFill>
                <a:srgbClr val="D52300"/>
              </a:solidFill>
            </a:endParaRPr>
          </a:p>
          <a:p>
            <a:pPr eaLnBrk="0" hangingPunct="0"/>
            <a:r>
              <a:rPr lang="en-US" sz="1800" dirty="0"/>
              <a:t>Note: we need to be able to </a:t>
            </a:r>
            <a:r>
              <a:rPr lang="en-US" sz="1800" dirty="0">
                <a:solidFill>
                  <a:srgbClr val="C00000"/>
                </a:solidFill>
              </a:rPr>
              <a:t>measure fitness in polynomial time</a:t>
            </a:r>
            <a:r>
              <a:rPr lang="en-US" sz="1800" dirty="0"/>
              <a:t>, otherwise we are in trouble. </a:t>
            </a:r>
          </a:p>
          <a:p>
            <a:pPr eaLnBrk="0" hangingPunct="0"/>
            <a:endParaRPr lang="en-US" sz="1800" dirty="0">
              <a:solidFill>
                <a:srgbClr val="D52300"/>
              </a:solidFill>
            </a:endParaRPr>
          </a:p>
        </p:txBody>
      </p:sp>
      <p:sp>
        <p:nvSpPr>
          <p:cNvPr id="25608" name="TextBox 8"/>
          <p:cNvSpPr txBox="1">
            <a:spLocks noChangeArrowheads="1"/>
          </p:cNvSpPr>
          <p:nvPr/>
        </p:nvSpPr>
        <p:spPr bwMode="auto">
          <a:xfrm>
            <a:off x="1257300" y="1085850"/>
            <a:ext cx="2548968"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Travels Shortest Distance</a:t>
            </a:r>
          </a:p>
        </p:txBody>
      </p:sp>
      <p:cxnSp>
        <p:nvCxnSpPr>
          <p:cNvPr id="11" name="Straight Arrow Connector 10"/>
          <p:cNvCxnSpPr>
            <a:cxnSpLocks noChangeShapeType="1"/>
          </p:cNvCxnSpPr>
          <p:nvPr/>
        </p:nvCxnSpPr>
        <p:spPr bwMode="auto">
          <a:xfrm rot="16200000" flipH="1">
            <a:off x="2462808" y="1369815"/>
            <a:ext cx="339328" cy="464344"/>
          </a:xfrm>
          <a:prstGeom prst="straightConnector1">
            <a:avLst/>
          </a:prstGeom>
          <a:noFill/>
          <a:ln w="38100">
            <a:solidFill>
              <a:schemeClr val="accent1"/>
            </a:solidFill>
            <a:round/>
            <a:headEnd/>
            <a:tailEnd type="arrow" w="med" len="med"/>
          </a:ln>
          <a:effectLst>
            <a:outerShdw blurRad="63500" dist="23000" dir="5400000" rotWithShape="0">
              <a:srgbClr val="000000">
                <a:alpha val="34999"/>
              </a:srgbClr>
            </a:outerShdw>
          </a:effectLst>
        </p:spPr>
      </p:cxnSp>
    </p:spTree>
    <p:extLst>
      <p:ext uri="{BB962C8B-B14F-4D97-AF65-F5344CB8AC3E}">
        <p14:creationId xmlns:p14="http://schemas.microsoft.com/office/powerpoint/2010/main" val="2483716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solidFill>
                  <a:schemeClr val="tx1"/>
                </a:solidFill>
              </a:rPr>
              <a:t>Let’s breed them!</a:t>
            </a:r>
          </a:p>
        </p:txBody>
      </p:sp>
      <p:sp>
        <p:nvSpPr>
          <p:cNvPr id="27651" name="Content Placeholder 2"/>
          <p:cNvSpPr>
            <a:spLocks noGrp="1"/>
          </p:cNvSpPr>
          <p:nvPr>
            <p:ph idx="1"/>
          </p:nvPr>
        </p:nvSpPr>
        <p:spPr/>
        <p:txBody>
          <a:bodyPr/>
          <a:lstStyle/>
          <a:p>
            <a:r>
              <a:rPr lang="en-US"/>
              <a:t>We have a population of traveling sales people. We also know their fitness based on how long their trip is. We want to create more, but we don’t want to create </a:t>
            </a:r>
            <a:r>
              <a:rPr lang="en-US">
                <a:solidFill>
                  <a:srgbClr val="D52300"/>
                </a:solidFill>
              </a:rPr>
              <a:t>too many</a:t>
            </a:r>
            <a:r>
              <a:rPr lang="en-US"/>
              <a:t>.</a:t>
            </a:r>
          </a:p>
          <a:p>
            <a:r>
              <a:rPr lang="en-US"/>
              <a:t>We take the notion that the salespeople who perform better are closer to the optimal salesperson than the ones which performed more poorly. Could the optimal sales person be a “combination” of the better sales people?</a:t>
            </a:r>
          </a:p>
          <a:p>
            <a:r>
              <a:rPr lang="en-US"/>
              <a:t>We create a </a:t>
            </a:r>
            <a:r>
              <a:rPr lang="en-US">
                <a:solidFill>
                  <a:srgbClr val="D52300"/>
                </a:solidFill>
              </a:rPr>
              <a:t>population</a:t>
            </a:r>
            <a:r>
              <a:rPr lang="en-US"/>
              <a:t> of sales people as </a:t>
            </a:r>
            <a:r>
              <a:rPr lang="en-US">
                <a:solidFill>
                  <a:srgbClr val="D52300"/>
                </a:solidFill>
              </a:rPr>
              <a:t>solutions</a:t>
            </a:r>
            <a:r>
              <a:rPr lang="en-US">
                <a:solidFill>
                  <a:srgbClr val="000000"/>
                </a:solidFill>
              </a:rPr>
              <a:t> to the problem.</a:t>
            </a:r>
          </a:p>
          <a:p>
            <a:r>
              <a:rPr lang="en-US" i="1">
                <a:solidFill>
                  <a:srgbClr val="000000"/>
                </a:solidFill>
              </a:rPr>
              <a:t>How</a:t>
            </a:r>
            <a:r>
              <a:rPr lang="en-US">
                <a:solidFill>
                  <a:srgbClr val="000000"/>
                </a:solidFill>
              </a:rPr>
              <a:t> do we actually mate a population of data???</a:t>
            </a:r>
          </a:p>
        </p:txBody>
      </p:sp>
      <p:sp>
        <p:nvSpPr>
          <p:cNvPr id="27652" name="Footer Placeholder 3"/>
          <p:cNvSpPr>
            <a:spLocks noGrp="1"/>
          </p:cNvSpPr>
          <p:nvPr>
            <p:ph type="ftr" sz="quarter" idx="11"/>
          </p:nvPr>
        </p:nvSpPr>
        <p:spPr>
          <a:noFill/>
        </p:spPr>
        <p:txBody>
          <a:bodyPr/>
          <a:lstStyle/>
          <a:p>
            <a:r>
              <a:rPr lang="en-US"/>
              <a:t>CS 561</a:t>
            </a:r>
          </a:p>
        </p:txBody>
      </p:sp>
      <p:sp>
        <p:nvSpPr>
          <p:cNvPr id="27653" name="Slide Number Placeholder 4"/>
          <p:cNvSpPr>
            <a:spLocks noGrp="1"/>
          </p:cNvSpPr>
          <p:nvPr>
            <p:ph type="sldNum" sz="quarter" idx="12"/>
          </p:nvPr>
        </p:nvSpPr>
        <p:spPr>
          <a:noFill/>
        </p:spPr>
        <p:txBody>
          <a:bodyPr/>
          <a:lstStyle/>
          <a:p>
            <a:fld id="{3D9489F9-18F1-2B40-8615-4B1B568C6A63}" type="slidenum">
              <a:rPr lang="en-US"/>
              <a:pPr/>
              <a:t>61</a:t>
            </a:fld>
            <a:endParaRPr lang="en-US"/>
          </a:p>
        </p:txBody>
      </p:sp>
      <p:pic>
        <p:nvPicPr>
          <p:cNvPr id="27654" name="Picture 5" descr="rabbits.jpg"/>
          <p:cNvPicPr>
            <a:picLocks noChangeAspect="1"/>
          </p:cNvPicPr>
          <p:nvPr/>
        </p:nvPicPr>
        <p:blipFill>
          <a:blip r:embed="rId2"/>
          <a:srcRect/>
          <a:stretch>
            <a:fillRect/>
          </a:stretch>
        </p:blipFill>
        <p:spPr bwMode="auto">
          <a:xfrm>
            <a:off x="3440907" y="3257550"/>
            <a:ext cx="2331244" cy="1533525"/>
          </a:xfrm>
          <a:prstGeom prst="rect">
            <a:avLst/>
          </a:prstGeom>
          <a:noFill/>
          <a:ln w="9525">
            <a:noFill/>
            <a:miter lim="800000"/>
            <a:headEnd/>
            <a:tailEnd/>
          </a:ln>
        </p:spPr>
      </p:pic>
    </p:spTree>
    <p:extLst>
      <p:ext uri="{BB962C8B-B14F-4D97-AF65-F5344CB8AC3E}">
        <p14:creationId xmlns:p14="http://schemas.microsoft.com/office/powerpoint/2010/main" val="10946745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1"/>
          </p:nvPr>
        </p:nvSpPr>
        <p:spPr>
          <a:noFill/>
        </p:spPr>
        <p:txBody>
          <a:bodyPr/>
          <a:lstStyle/>
          <a:p>
            <a:r>
              <a:rPr lang="en-US"/>
              <a:t>CS 561</a:t>
            </a:r>
          </a:p>
        </p:txBody>
      </p:sp>
      <p:sp>
        <p:nvSpPr>
          <p:cNvPr id="28675" name="Slide Number Placeholder 4"/>
          <p:cNvSpPr>
            <a:spLocks noGrp="1"/>
          </p:cNvSpPr>
          <p:nvPr>
            <p:ph type="sldNum" sz="quarter" idx="12"/>
          </p:nvPr>
        </p:nvSpPr>
        <p:spPr>
          <a:noFill/>
        </p:spPr>
        <p:txBody>
          <a:bodyPr/>
          <a:lstStyle/>
          <a:p>
            <a:fld id="{76023C0C-33FB-E343-9830-6F29C2D6024B}" type="slidenum">
              <a:rPr lang="en-US"/>
              <a:pPr/>
              <a:t>62</a:t>
            </a:fld>
            <a:endParaRPr lang="en-US"/>
          </a:p>
        </p:txBody>
      </p:sp>
      <p:sp>
        <p:nvSpPr>
          <p:cNvPr id="28676" name="Rectangle 2"/>
          <p:cNvSpPr>
            <a:spLocks noGrp="1" noChangeArrowheads="1"/>
          </p:cNvSpPr>
          <p:nvPr>
            <p:ph type="title"/>
          </p:nvPr>
        </p:nvSpPr>
        <p:spPr>
          <a:xfrm>
            <a:off x="1495425" y="171450"/>
            <a:ext cx="6391275" cy="514350"/>
          </a:xfrm>
        </p:spPr>
        <p:txBody>
          <a:bodyPr/>
          <a:lstStyle/>
          <a:p>
            <a:r>
              <a:rPr lang="en-GB"/>
              <a:t>Crossover:</a:t>
            </a:r>
            <a:br>
              <a:rPr lang="en-GB"/>
            </a:br>
            <a:r>
              <a:rPr lang="en-GB" sz="1500" b="0">
                <a:solidFill>
                  <a:schemeClr val="tx1"/>
                </a:solidFill>
              </a:rPr>
              <a:t>Exchanging information through some part of information (representation)</a:t>
            </a:r>
            <a:endParaRPr lang="en-US" sz="1500" b="0">
              <a:solidFill>
                <a:schemeClr val="tx1"/>
              </a:solidFill>
            </a:endParaRPr>
          </a:p>
        </p:txBody>
      </p:sp>
      <p:sp>
        <p:nvSpPr>
          <p:cNvPr id="28677" name="Rectangle 3"/>
          <p:cNvSpPr>
            <a:spLocks noChangeArrowheads="1"/>
          </p:cNvSpPr>
          <p:nvPr/>
        </p:nvSpPr>
        <p:spPr bwMode="auto">
          <a:xfrm>
            <a:off x="1657350" y="457200"/>
            <a:ext cx="5829300" cy="857250"/>
          </a:xfrm>
          <a:prstGeom prst="rect">
            <a:avLst/>
          </a:prstGeom>
          <a:noFill/>
          <a:ln w="9525">
            <a:noFill/>
            <a:miter lim="800000"/>
            <a:headEnd/>
            <a:tailEnd/>
          </a:ln>
        </p:spPr>
        <p:txBody>
          <a:bodyPr anchor="ctr">
            <a:prstTxWarp prst="textNoShape">
              <a:avLst/>
            </a:prstTxWarp>
          </a:bodyPr>
          <a:lstStyle/>
          <a:p>
            <a:pPr eaLnBrk="0" hangingPunct="0"/>
            <a:endParaRPr kumimoji="1" lang="en-US" sz="1800" b="1">
              <a:solidFill>
                <a:schemeClr val="tx2"/>
              </a:solidFill>
              <a:latin typeface="Helvetica" charset="0"/>
            </a:endParaRPr>
          </a:p>
        </p:txBody>
      </p:sp>
      <p:pic>
        <p:nvPicPr>
          <p:cNvPr id="28678" name="Picture 4" descr="crossover"/>
          <p:cNvPicPr>
            <a:picLocks noChangeAspect="1" noChangeArrowheads="1"/>
          </p:cNvPicPr>
          <p:nvPr/>
        </p:nvPicPr>
        <p:blipFill>
          <a:blip r:embed="rId3"/>
          <a:srcRect/>
          <a:stretch>
            <a:fillRect/>
          </a:stretch>
        </p:blipFill>
        <p:spPr bwMode="auto">
          <a:xfrm>
            <a:off x="1314451" y="1485900"/>
            <a:ext cx="3479006" cy="3086100"/>
          </a:xfrm>
          <a:prstGeom prst="rect">
            <a:avLst/>
          </a:prstGeom>
          <a:noFill/>
          <a:ln w="9525">
            <a:noFill/>
            <a:miter lim="800000"/>
            <a:headEnd/>
            <a:tailEnd/>
          </a:ln>
        </p:spPr>
      </p:pic>
      <p:sp>
        <p:nvSpPr>
          <p:cNvPr id="28679" name="TextBox 7"/>
          <p:cNvSpPr txBox="1">
            <a:spLocks noChangeArrowheads="1"/>
          </p:cNvSpPr>
          <p:nvPr/>
        </p:nvSpPr>
        <p:spPr bwMode="auto">
          <a:xfrm>
            <a:off x="4457700" y="1028700"/>
            <a:ext cx="3429000" cy="1754326"/>
          </a:xfrm>
          <a:prstGeom prst="rect">
            <a:avLst/>
          </a:prstGeom>
          <a:noFill/>
          <a:ln w="9525">
            <a:noFill/>
            <a:miter lim="800000"/>
            <a:headEnd/>
            <a:tailEnd/>
          </a:ln>
        </p:spPr>
        <p:txBody>
          <a:bodyPr>
            <a:prstTxWarp prst="textNoShape">
              <a:avLst/>
            </a:prstTxWarp>
            <a:spAutoFit/>
          </a:bodyPr>
          <a:lstStyle/>
          <a:p>
            <a:pPr eaLnBrk="0" hangingPunct="0"/>
            <a:r>
              <a:rPr lang="en-US" sz="1800"/>
              <a:t>Once we have found the best sales people we will in a sense mate them. We can do this in several ways. Better sales people should mate more often and poor sales people should mate lest often.</a:t>
            </a:r>
          </a:p>
        </p:txBody>
      </p:sp>
      <p:graphicFrame>
        <p:nvGraphicFramePr>
          <p:cNvPr id="9" name="Table 8"/>
          <p:cNvGraphicFramePr>
            <a:graphicFrameLocks noGrp="1"/>
          </p:cNvGraphicFramePr>
          <p:nvPr/>
        </p:nvGraphicFramePr>
        <p:xfrm>
          <a:off x="4800600" y="2928937"/>
          <a:ext cx="3086100" cy="1643065"/>
        </p:xfrm>
        <a:graphic>
          <a:graphicData uri="http://schemas.openxmlformats.org/drawingml/2006/table">
            <a:tbl>
              <a:tblPr/>
              <a:tblGrid>
                <a:gridCol w="15430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tblGrid>
              <a:tr h="328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D52300"/>
                          </a:solidFill>
                          <a:effectLst/>
                          <a:latin typeface="Tahoma" charset="0"/>
                          <a:ea typeface="Arial" charset="0"/>
                          <a:cs typeface="Arial" charset="0"/>
                        </a:rPr>
                        <a:t>Sales People</a:t>
                      </a:r>
                    </a:p>
                  </a:txBody>
                  <a:tcPr marL="68580" marR="68580" marT="34290" marB="34290"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D52300"/>
                          </a:solidFill>
                          <a:effectLst/>
                          <a:latin typeface="Tahoma" charset="0"/>
                          <a:ea typeface="Arial" charset="0"/>
                          <a:cs typeface="Arial" charset="0"/>
                        </a:rPr>
                        <a:t>City DNA</a:t>
                      </a:r>
                    </a:p>
                  </a:txBody>
                  <a:tcPr marL="68580" marR="68580" marT="34290" marB="3429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28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Parent 1</a:t>
                      </a:r>
                    </a:p>
                  </a:txBody>
                  <a:tcPr marL="68580" marR="68580" marT="34290" marB="3429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F A B </a:t>
                      </a:r>
                      <a:r>
                        <a:rPr kumimoji="0" lang="en-US" sz="1400" b="1" i="0" u="none" strike="noStrike" cap="none" normalizeH="0" baseline="0">
                          <a:ln>
                            <a:noFill/>
                          </a:ln>
                          <a:solidFill>
                            <a:srgbClr val="FF0000"/>
                          </a:solidFill>
                          <a:effectLst/>
                          <a:latin typeface="Tahoma" charset="0"/>
                          <a:ea typeface="Arial" charset="0"/>
                          <a:cs typeface="Arial" charset="0"/>
                        </a:rPr>
                        <a:t>|</a:t>
                      </a:r>
                      <a:r>
                        <a:rPr kumimoji="0" lang="en-US" sz="1400" b="0" i="0" u="none" strike="noStrike" cap="none" normalizeH="0" baseline="0">
                          <a:ln>
                            <a:noFill/>
                          </a:ln>
                          <a:solidFill>
                            <a:schemeClr val="tx1"/>
                          </a:solidFill>
                          <a:effectLst/>
                          <a:latin typeface="Tahoma" charset="0"/>
                          <a:ea typeface="Arial" charset="0"/>
                          <a:cs typeface="Arial" charset="0"/>
                        </a:rPr>
                        <a:t> E C G D</a:t>
                      </a:r>
                    </a:p>
                  </a:txBody>
                  <a:tcPr marL="68580" marR="68580" marT="34290" marB="3429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28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Parent 2</a:t>
                      </a:r>
                    </a:p>
                  </a:txBody>
                  <a:tcPr marL="68580" marR="68580" marT="34290" marB="3429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D E A </a:t>
                      </a:r>
                      <a:r>
                        <a:rPr kumimoji="0" lang="en-US" sz="1400" b="1" i="0" u="none" strike="noStrike" cap="none" normalizeH="0" baseline="0">
                          <a:ln>
                            <a:noFill/>
                          </a:ln>
                          <a:solidFill>
                            <a:srgbClr val="FF0000"/>
                          </a:solidFill>
                          <a:effectLst/>
                          <a:latin typeface="Tahoma" charset="0"/>
                          <a:ea typeface="Arial" charset="0"/>
                          <a:cs typeface="Arial" charset="0"/>
                        </a:rPr>
                        <a:t>|</a:t>
                      </a:r>
                      <a:r>
                        <a:rPr kumimoji="0" lang="en-US" sz="1400" b="0" i="0" u="none" strike="noStrike" cap="none" normalizeH="0" baseline="0">
                          <a:ln>
                            <a:noFill/>
                          </a:ln>
                          <a:solidFill>
                            <a:schemeClr val="tx1"/>
                          </a:solidFill>
                          <a:effectLst/>
                          <a:latin typeface="Tahoma" charset="0"/>
                          <a:ea typeface="Arial" charset="0"/>
                          <a:cs typeface="Arial" charset="0"/>
                        </a:rPr>
                        <a:t> C G B F</a:t>
                      </a:r>
                    </a:p>
                  </a:txBody>
                  <a:tcPr marL="68580" marR="68580" marT="34290" marB="3429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28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Child 1 </a:t>
                      </a:r>
                    </a:p>
                  </a:txBody>
                  <a:tcPr marL="68580" marR="68580" marT="34290" marB="34290"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F A B </a:t>
                      </a:r>
                      <a:r>
                        <a:rPr kumimoji="0" lang="en-US" sz="1400" b="1" i="0" u="none" strike="noStrike" cap="none" normalizeH="0" baseline="0">
                          <a:ln>
                            <a:noFill/>
                          </a:ln>
                          <a:solidFill>
                            <a:srgbClr val="FF0000"/>
                          </a:solidFill>
                          <a:effectLst/>
                          <a:latin typeface="Tahoma" charset="0"/>
                          <a:ea typeface="Arial" charset="0"/>
                          <a:cs typeface="Arial" charset="0"/>
                        </a:rPr>
                        <a:t>|</a:t>
                      </a:r>
                      <a:r>
                        <a:rPr kumimoji="0" lang="en-US" sz="1400" b="0" i="0" u="none" strike="noStrike" cap="none" normalizeH="0" baseline="0">
                          <a:ln>
                            <a:noFill/>
                          </a:ln>
                          <a:solidFill>
                            <a:schemeClr val="tx1"/>
                          </a:solidFill>
                          <a:effectLst/>
                          <a:latin typeface="Tahoma" charset="0"/>
                          <a:ea typeface="Arial" charset="0"/>
                          <a:cs typeface="Arial" charset="0"/>
                        </a:rPr>
                        <a:t> C G B F</a:t>
                      </a:r>
                    </a:p>
                  </a:txBody>
                  <a:tcPr marL="68580" marR="68580" marT="34290" marB="3429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28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Child 2</a:t>
                      </a:r>
                    </a:p>
                  </a:txBody>
                  <a:tcPr marL="68580" marR="68580" marT="34290" marB="34290" anchor="ct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Tahoma" charset="0"/>
                          <a:ea typeface="Arial" charset="0"/>
                          <a:cs typeface="Arial" charset="0"/>
                        </a:rPr>
                        <a:t>D E A </a:t>
                      </a:r>
                      <a:r>
                        <a:rPr kumimoji="0" lang="en-US" sz="1400" b="1" i="0" u="none" strike="noStrike" cap="none" normalizeH="0" baseline="0">
                          <a:ln>
                            <a:noFill/>
                          </a:ln>
                          <a:solidFill>
                            <a:srgbClr val="FF0000"/>
                          </a:solidFill>
                          <a:effectLst/>
                          <a:latin typeface="Tahoma" charset="0"/>
                          <a:ea typeface="Arial" charset="0"/>
                          <a:cs typeface="Arial" charset="0"/>
                        </a:rPr>
                        <a:t>|</a:t>
                      </a:r>
                      <a:r>
                        <a:rPr kumimoji="0" lang="en-US" sz="1400" b="0" i="0" u="none" strike="noStrike" cap="none" normalizeH="0" baseline="0">
                          <a:ln>
                            <a:noFill/>
                          </a:ln>
                          <a:solidFill>
                            <a:schemeClr val="tx1"/>
                          </a:solidFill>
                          <a:effectLst/>
                          <a:latin typeface="Tahoma" charset="0"/>
                          <a:ea typeface="Arial" charset="0"/>
                          <a:cs typeface="Arial" charset="0"/>
                        </a:rPr>
                        <a:t> E C G D</a:t>
                      </a:r>
                    </a:p>
                  </a:txBody>
                  <a:tcPr marL="68580" marR="68580" marT="34290" marB="3429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8695" name="TextBox 9"/>
          <p:cNvSpPr txBox="1">
            <a:spLocks noChangeArrowheads="1"/>
          </p:cNvSpPr>
          <p:nvPr/>
        </p:nvSpPr>
        <p:spPr bwMode="auto">
          <a:xfrm>
            <a:off x="1257300" y="2000250"/>
            <a:ext cx="1552028" cy="253916"/>
          </a:xfrm>
          <a:prstGeom prst="rect">
            <a:avLst/>
          </a:prstGeom>
          <a:noFill/>
          <a:ln w="9525">
            <a:noFill/>
            <a:miter lim="800000"/>
            <a:headEnd/>
            <a:tailEnd/>
          </a:ln>
        </p:spPr>
        <p:txBody>
          <a:bodyPr wrap="none">
            <a:prstTxWarp prst="textNoShape">
              <a:avLst/>
            </a:prstTxWarp>
            <a:spAutoFit/>
          </a:bodyPr>
          <a:lstStyle/>
          <a:p>
            <a:r>
              <a:rPr lang="en-US" sz="1050"/>
              <a:t>Sales person A (parent 1)</a:t>
            </a:r>
          </a:p>
        </p:txBody>
      </p:sp>
      <p:sp>
        <p:nvSpPr>
          <p:cNvPr id="28696" name="TextBox 10"/>
          <p:cNvSpPr txBox="1">
            <a:spLocks noChangeArrowheads="1"/>
          </p:cNvSpPr>
          <p:nvPr/>
        </p:nvSpPr>
        <p:spPr bwMode="auto">
          <a:xfrm>
            <a:off x="1257300" y="2343150"/>
            <a:ext cx="1544012" cy="253916"/>
          </a:xfrm>
          <a:prstGeom prst="rect">
            <a:avLst/>
          </a:prstGeom>
          <a:noFill/>
          <a:ln w="9525">
            <a:noFill/>
            <a:miter lim="800000"/>
            <a:headEnd/>
            <a:tailEnd/>
          </a:ln>
        </p:spPr>
        <p:txBody>
          <a:bodyPr wrap="none">
            <a:prstTxWarp prst="textNoShape">
              <a:avLst/>
            </a:prstTxWarp>
            <a:spAutoFit/>
          </a:bodyPr>
          <a:lstStyle/>
          <a:p>
            <a:r>
              <a:rPr lang="en-US" sz="1050"/>
              <a:t>Sales person B (parent 2)</a:t>
            </a:r>
          </a:p>
        </p:txBody>
      </p:sp>
      <p:sp>
        <p:nvSpPr>
          <p:cNvPr id="28697" name="TextBox 11"/>
          <p:cNvSpPr txBox="1">
            <a:spLocks noChangeArrowheads="1"/>
          </p:cNvSpPr>
          <p:nvPr/>
        </p:nvSpPr>
        <p:spPr bwMode="auto">
          <a:xfrm>
            <a:off x="1257300" y="3143250"/>
            <a:ext cx="1476686" cy="253916"/>
          </a:xfrm>
          <a:prstGeom prst="rect">
            <a:avLst/>
          </a:prstGeom>
          <a:noFill/>
          <a:ln w="9525">
            <a:noFill/>
            <a:miter lim="800000"/>
            <a:headEnd/>
            <a:tailEnd/>
          </a:ln>
        </p:spPr>
        <p:txBody>
          <a:bodyPr wrap="none">
            <a:prstTxWarp prst="textNoShape">
              <a:avLst/>
            </a:prstTxWarp>
            <a:spAutoFit/>
          </a:bodyPr>
          <a:lstStyle/>
          <a:p>
            <a:r>
              <a:rPr lang="en-US" sz="1050"/>
              <a:t>Sales person C (child 1)</a:t>
            </a:r>
          </a:p>
        </p:txBody>
      </p:sp>
      <p:sp>
        <p:nvSpPr>
          <p:cNvPr id="28698" name="TextBox 12"/>
          <p:cNvSpPr txBox="1">
            <a:spLocks noChangeArrowheads="1"/>
          </p:cNvSpPr>
          <p:nvPr/>
        </p:nvSpPr>
        <p:spPr bwMode="auto">
          <a:xfrm>
            <a:off x="1257300" y="3486150"/>
            <a:ext cx="1484702" cy="253916"/>
          </a:xfrm>
          <a:prstGeom prst="rect">
            <a:avLst/>
          </a:prstGeom>
          <a:noFill/>
          <a:ln w="9525">
            <a:noFill/>
            <a:miter lim="800000"/>
            <a:headEnd/>
            <a:tailEnd/>
          </a:ln>
        </p:spPr>
        <p:txBody>
          <a:bodyPr wrap="none">
            <a:prstTxWarp prst="textNoShape">
              <a:avLst/>
            </a:prstTxWarp>
            <a:spAutoFit/>
          </a:bodyPr>
          <a:lstStyle/>
          <a:p>
            <a:r>
              <a:rPr lang="en-US" sz="1050"/>
              <a:t>Sales person D (child 2)</a:t>
            </a:r>
          </a:p>
        </p:txBody>
      </p:sp>
    </p:spTree>
    <p:extLst>
      <p:ext uri="{BB962C8B-B14F-4D97-AF65-F5344CB8AC3E}">
        <p14:creationId xmlns:p14="http://schemas.microsoft.com/office/powerpoint/2010/main" val="1851609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Crossover Bounds (Houston we have a problem)</a:t>
            </a:r>
          </a:p>
        </p:txBody>
      </p:sp>
      <p:sp>
        <p:nvSpPr>
          <p:cNvPr id="30723" name="Content Placeholder 2"/>
          <p:cNvSpPr>
            <a:spLocks noGrp="1"/>
          </p:cNvSpPr>
          <p:nvPr>
            <p:ph idx="1"/>
          </p:nvPr>
        </p:nvSpPr>
        <p:spPr/>
        <p:txBody>
          <a:bodyPr/>
          <a:lstStyle/>
          <a:p>
            <a:r>
              <a:rPr lang="en-US"/>
              <a:t>Not all crossed pairs are viable. </a:t>
            </a:r>
            <a:r>
              <a:rPr lang="en-US">
                <a:solidFill>
                  <a:srgbClr val="D52300"/>
                </a:solidFill>
              </a:rPr>
              <a:t>We can only visit a city once.</a:t>
            </a:r>
          </a:p>
          <a:p>
            <a:r>
              <a:rPr lang="en-US">
                <a:solidFill>
                  <a:srgbClr val="000000"/>
                </a:solidFill>
              </a:rPr>
              <a:t>Different GA problems may have different bounds.</a:t>
            </a:r>
          </a:p>
          <a:p>
            <a:pPr>
              <a:buFontTx/>
              <a:buNone/>
            </a:pPr>
            <a:endParaRPr lang="en-US">
              <a:solidFill>
                <a:srgbClr val="D52300"/>
              </a:solidFill>
            </a:endParaRPr>
          </a:p>
        </p:txBody>
      </p:sp>
      <p:sp>
        <p:nvSpPr>
          <p:cNvPr id="30724" name="Footer Placeholder 3"/>
          <p:cNvSpPr>
            <a:spLocks noGrp="1"/>
          </p:cNvSpPr>
          <p:nvPr>
            <p:ph type="ftr" sz="quarter" idx="11"/>
          </p:nvPr>
        </p:nvSpPr>
        <p:spPr>
          <a:noFill/>
        </p:spPr>
        <p:txBody>
          <a:bodyPr/>
          <a:lstStyle/>
          <a:p>
            <a:r>
              <a:rPr lang="en-US"/>
              <a:t>CS 561</a:t>
            </a:r>
          </a:p>
        </p:txBody>
      </p:sp>
      <p:sp>
        <p:nvSpPr>
          <p:cNvPr id="30725" name="Slide Number Placeholder 4"/>
          <p:cNvSpPr>
            <a:spLocks noGrp="1"/>
          </p:cNvSpPr>
          <p:nvPr>
            <p:ph type="sldNum" sz="quarter" idx="12"/>
          </p:nvPr>
        </p:nvSpPr>
        <p:spPr>
          <a:noFill/>
        </p:spPr>
        <p:txBody>
          <a:bodyPr/>
          <a:lstStyle/>
          <a:p>
            <a:fld id="{22B198ED-CC72-844E-924D-4A598ECB1773}" type="slidenum">
              <a:rPr lang="en-US"/>
              <a:pPr/>
              <a:t>63</a:t>
            </a:fld>
            <a:endParaRPr lang="en-US"/>
          </a:p>
        </p:txBody>
      </p:sp>
      <p:pic>
        <p:nvPicPr>
          <p:cNvPr id="30726" name="Picture 4" descr="mateselection"/>
          <p:cNvPicPr>
            <a:picLocks noChangeAspect="1" noChangeArrowheads="1"/>
          </p:cNvPicPr>
          <p:nvPr/>
        </p:nvPicPr>
        <p:blipFill>
          <a:blip r:embed="rId2"/>
          <a:srcRect/>
          <a:stretch>
            <a:fillRect/>
          </a:stretch>
        </p:blipFill>
        <p:spPr bwMode="auto">
          <a:xfrm>
            <a:off x="1412082" y="1766887"/>
            <a:ext cx="3274219" cy="2919413"/>
          </a:xfrm>
          <a:prstGeom prst="rect">
            <a:avLst/>
          </a:prstGeom>
          <a:noFill/>
          <a:ln w="9525">
            <a:noFill/>
            <a:miter lim="800000"/>
            <a:headEnd/>
            <a:tailEnd/>
          </a:ln>
        </p:spPr>
      </p:pic>
      <p:sp>
        <p:nvSpPr>
          <p:cNvPr id="30727" name="TextBox 6"/>
          <p:cNvSpPr txBox="1">
            <a:spLocks noChangeArrowheads="1"/>
          </p:cNvSpPr>
          <p:nvPr/>
        </p:nvSpPr>
        <p:spPr bwMode="auto">
          <a:xfrm>
            <a:off x="3771900" y="2282429"/>
            <a:ext cx="673894" cy="1615827"/>
          </a:xfrm>
          <a:prstGeom prst="rect">
            <a:avLst/>
          </a:prstGeom>
          <a:noFill/>
          <a:ln w="9525">
            <a:noFill/>
            <a:miter lim="800000"/>
            <a:headEnd/>
            <a:tailEnd/>
          </a:ln>
        </p:spPr>
        <p:txBody>
          <a:bodyPr>
            <a:prstTxWarp prst="textNoShape">
              <a:avLst/>
            </a:prstTxWarp>
            <a:spAutoFit/>
          </a:bodyPr>
          <a:lstStyle/>
          <a:p>
            <a:pPr eaLnBrk="0" hangingPunct="0"/>
            <a:r>
              <a:rPr lang="en-US" sz="900">
                <a:solidFill>
                  <a:srgbClr val="FF0000"/>
                </a:solidFill>
              </a:rPr>
              <a:t>San Antonio</a:t>
            </a:r>
          </a:p>
          <a:p>
            <a:pPr eaLnBrk="0" hangingPunct="0"/>
            <a:endParaRPr lang="en-US" sz="900">
              <a:solidFill>
                <a:srgbClr val="0070C0"/>
              </a:solidFill>
            </a:endParaRPr>
          </a:p>
          <a:p>
            <a:pPr eaLnBrk="0" hangingPunct="0"/>
            <a:r>
              <a:rPr lang="en-US" sz="900">
                <a:solidFill>
                  <a:srgbClr val="FF0000"/>
                </a:solidFill>
              </a:rPr>
              <a:t>Dallas</a:t>
            </a:r>
          </a:p>
          <a:p>
            <a:pPr eaLnBrk="0" hangingPunct="0"/>
            <a:endParaRPr lang="en-US" sz="900">
              <a:solidFill>
                <a:srgbClr val="0070C0"/>
              </a:solidFill>
            </a:endParaRPr>
          </a:p>
          <a:p>
            <a:pPr eaLnBrk="0" hangingPunct="0"/>
            <a:r>
              <a:rPr lang="en-US" sz="900">
                <a:solidFill>
                  <a:srgbClr val="0070C0"/>
                </a:solidFill>
              </a:rPr>
              <a:t>Mos Eisely</a:t>
            </a:r>
          </a:p>
          <a:p>
            <a:pPr eaLnBrk="0" hangingPunct="0"/>
            <a:endParaRPr lang="en-US" sz="900">
              <a:solidFill>
                <a:srgbClr val="0070C0"/>
              </a:solidFill>
            </a:endParaRPr>
          </a:p>
          <a:p>
            <a:pPr eaLnBrk="0" hangingPunct="0"/>
            <a:r>
              <a:rPr lang="en-US" sz="900">
                <a:solidFill>
                  <a:srgbClr val="0070C0"/>
                </a:solidFill>
              </a:rPr>
              <a:t>Houston</a:t>
            </a:r>
          </a:p>
          <a:p>
            <a:pPr eaLnBrk="0" hangingPunct="0"/>
            <a:endParaRPr lang="en-US" sz="900">
              <a:solidFill>
                <a:srgbClr val="0070C0"/>
              </a:solidFill>
            </a:endParaRPr>
          </a:p>
          <a:p>
            <a:pPr eaLnBrk="0" hangingPunct="0"/>
            <a:r>
              <a:rPr lang="en-US" sz="900">
                <a:solidFill>
                  <a:srgbClr val="0070C0"/>
                </a:solidFill>
              </a:rPr>
              <a:t>Austin</a:t>
            </a:r>
          </a:p>
        </p:txBody>
      </p:sp>
      <p:sp>
        <p:nvSpPr>
          <p:cNvPr id="30728" name="TextBox 7"/>
          <p:cNvSpPr txBox="1">
            <a:spLocks noChangeArrowheads="1"/>
          </p:cNvSpPr>
          <p:nvPr/>
        </p:nvSpPr>
        <p:spPr bwMode="auto">
          <a:xfrm>
            <a:off x="1143000" y="2338388"/>
            <a:ext cx="673894" cy="1615827"/>
          </a:xfrm>
          <a:prstGeom prst="rect">
            <a:avLst/>
          </a:prstGeom>
          <a:noFill/>
          <a:ln w="9525">
            <a:noFill/>
            <a:miter lim="800000"/>
            <a:headEnd/>
            <a:tailEnd/>
          </a:ln>
        </p:spPr>
        <p:txBody>
          <a:bodyPr>
            <a:prstTxWarp prst="textNoShape">
              <a:avLst/>
            </a:prstTxWarp>
            <a:spAutoFit/>
          </a:bodyPr>
          <a:lstStyle/>
          <a:p>
            <a:pPr algn="r" eaLnBrk="0" hangingPunct="0"/>
            <a:r>
              <a:rPr lang="en-US" sz="900">
                <a:solidFill>
                  <a:srgbClr val="FF0000"/>
                </a:solidFill>
              </a:rPr>
              <a:t>Dallas</a:t>
            </a:r>
          </a:p>
          <a:p>
            <a:pPr algn="r" eaLnBrk="0" hangingPunct="0"/>
            <a:endParaRPr lang="en-US" sz="900">
              <a:solidFill>
                <a:srgbClr val="0070C0"/>
              </a:solidFill>
            </a:endParaRPr>
          </a:p>
          <a:p>
            <a:pPr algn="r" eaLnBrk="0" hangingPunct="0"/>
            <a:r>
              <a:rPr lang="en-US" sz="900">
                <a:solidFill>
                  <a:srgbClr val="FF0000"/>
                </a:solidFill>
              </a:rPr>
              <a:t>Houston</a:t>
            </a:r>
          </a:p>
          <a:p>
            <a:pPr algn="r" eaLnBrk="0" hangingPunct="0"/>
            <a:endParaRPr lang="en-US" sz="900">
              <a:solidFill>
                <a:srgbClr val="0070C0"/>
              </a:solidFill>
            </a:endParaRPr>
          </a:p>
          <a:p>
            <a:pPr algn="r" eaLnBrk="0" hangingPunct="0"/>
            <a:r>
              <a:rPr lang="en-US" sz="900">
                <a:solidFill>
                  <a:srgbClr val="0070C0"/>
                </a:solidFill>
              </a:rPr>
              <a:t>Austin</a:t>
            </a:r>
          </a:p>
          <a:p>
            <a:pPr algn="r" eaLnBrk="0" hangingPunct="0"/>
            <a:endParaRPr lang="en-US" sz="900">
              <a:solidFill>
                <a:srgbClr val="0070C0"/>
              </a:solidFill>
            </a:endParaRPr>
          </a:p>
          <a:p>
            <a:pPr algn="r" eaLnBrk="0" hangingPunct="0"/>
            <a:r>
              <a:rPr lang="en-US" sz="900">
                <a:solidFill>
                  <a:srgbClr val="0070C0"/>
                </a:solidFill>
              </a:rPr>
              <a:t>San Antonio</a:t>
            </a:r>
          </a:p>
          <a:p>
            <a:pPr algn="r" eaLnBrk="0" hangingPunct="0"/>
            <a:endParaRPr lang="en-US" sz="900">
              <a:solidFill>
                <a:srgbClr val="0070C0"/>
              </a:solidFill>
            </a:endParaRPr>
          </a:p>
          <a:p>
            <a:pPr algn="r" eaLnBrk="0" hangingPunct="0"/>
            <a:r>
              <a:rPr lang="en-US" sz="900">
                <a:solidFill>
                  <a:srgbClr val="0070C0"/>
                </a:solidFill>
              </a:rPr>
              <a:t>Mos Eisely</a:t>
            </a:r>
          </a:p>
        </p:txBody>
      </p:sp>
      <p:pic>
        <p:nvPicPr>
          <p:cNvPr id="30729" name="Picture 4" descr="mateselection"/>
          <p:cNvPicPr>
            <a:picLocks noChangeAspect="1" noChangeArrowheads="1"/>
          </p:cNvPicPr>
          <p:nvPr/>
        </p:nvPicPr>
        <p:blipFill>
          <a:blip r:embed="rId2"/>
          <a:srcRect/>
          <a:stretch>
            <a:fillRect/>
          </a:stretch>
        </p:blipFill>
        <p:spPr bwMode="auto">
          <a:xfrm>
            <a:off x="4726782" y="1766887"/>
            <a:ext cx="3274219" cy="2919413"/>
          </a:xfrm>
          <a:prstGeom prst="rect">
            <a:avLst/>
          </a:prstGeom>
          <a:noFill/>
          <a:ln w="9525">
            <a:noFill/>
            <a:miter lim="800000"/>
            <a:headEnd/>
            <a:tailEnd/>
          </a:ln>
        </p:spPr>
      </p:pic>
      <p:sp>
        <p:nvSpPr>
          <p:cNvPr id="30730" name="TextBox 12"/>
          <p:cNvSpPr txBox="1">
            <a:spLocks noChangeArrowheads="1"/>
          </p:cNvSpPr>
          <p:nvPr/>
        </p:nvSpPr>
        <p:spPr bwMode="auto">
          <a:xfrm>
            <a:off x="7086600" y="2287191"/>
            <a:ext cx="673894" cy="1477328"/>
          </a:xfrm>
          <a:prstGeom prst="rect">
            <a:avLst/>
          </a:prstGeom>
          <a:noFill/>
          <a:ln w="9525">
            <a:noFill/>
            <a:miter lim="800000"/>
            <a:headEnd/>
            <a:tailEnd/>
          </a:ln>
        </p:spPr>
        <p:txBody>
          <a:bodyPr>
            <a:prstTxWarp prst="textNoShape">
              <a:avLst/>
            </a:prstTxWarp>
            <a:spAutoFit/>
          </a:bodyPr>
          <a:lstStyle/>
          <a:p>
            <a:pPr eaLnBrk="0" hangingPunct="0"/>
            <a:r>
              <a:rPr lang="en-US" sz="900">
                <a:solidFill>
                  <a:srgbClr val="FF0000"/>
                </a:solidFill>
              </a:rPr>
              <a:t>Dallas</a:t>
            </a:r>
          </a:p>
          <a:p>
            <a:pPr eaLnBrk="0" hangingPunct="0"/>
            <a:endParaRPr lang="en-US" sz="900">
              <a:solidFill>
                <a:srgbClr val="0070C0"/>
              </a:solidFill>
            </a:endParaRPr>
          </a:p>
          <a:p>
            <a:pPr eaLnBrk="0" hangingPunct="0"/>
            <a:r>
              <a:rPr lang="en-US" sz="900">
                <a:solidFill>
                  <a:srgbClr val="FF0000"/>
                </a:solidFill>
              </a:rPr>
              <a:t>Houston</a:t>
            </a:r>
          </a:p>
          <a:p>
            <a:pPr eaLnBrk="0" hangingPunct="0"/>
            <a:endParaRPr lang="en-US" sz="900">
              <a:solidFill>
                <a:srgbClr val="0070C0"/>
              </a:solidFill>
            </a:endParaRPr>
          </a:p>
          <a:p>
            <a:pPr eaLnBrk="0" hangingPunct="0"/>
            <a:r>
              <a:rPr lang="en-US" sz="900">
                <a:solidFill>
                  <a:srgbClr val="0070C0"/>
                </a:solidFill>
              </a:rPr>
              <a:t>Mos Eisely</a:t>
            </a:r>
          </a:p>
          <a:p>
            <a:pPr eaLnBrk="0" hangingPunct="0"/>
            <a:endParaRPr lang="en-US" sz="900">
              <a:solidFill>
                <a:srgbClr val="0070C0"/>
              </a:solidFill>
            </a:endParaRPr>
          </a:p>
          <a:p>
            <a:pPr eaLnBrk="0" hangingPunct="0"/>
            <a:r>
              <a:rPr lang="en-US" sz="900">
                <a:solidFill>
                  <a:srgbClr val="0070C0"/>
                </a:solidFill>
              </a:rPr>
              <a:t>Houston</a:t>
            </a:r>
          </a:p>
          <a:p>
            <a:pPr eaLnBrk="0" hangingPunct="0"/>
            <a:endParaRPr lang="en-US" sz="900">
              <a:solidFill>
                <a:srgbClr val="0070C0"/>
              </a:solidFill>
            </a:endParaRPr>
          </a:p>
          <a:p>
            <a:pPr eaLnBrk="0" hangingPunct="0"/>
            <a:r>
              <a:rPr lang="en-US" sz="900">
                <a:solidFill>
                  <a:srgbClr val="0070C0"/>
                </a:solidFill>
              </a:rPr>
              <a:t>Austin</a:t>
            </a:r>
          </a:p>
        </p:txBody>
      </p:sp>
      <p:sp>
        <p:nvSpPr>
          <p:cNvPr id="30731" name="TextBox 13"/>
          <p:cNvSpPr txBox="1">
            <a:spLocks noChangeArrowheads="1"/>
          </p:cNvSpPr>
          <p:nvPr/>
        </p:nvSpPr>
        <p:spPr bwMode="auto">
          <a:xfrm>
            <a:off x="4457700" y="2287191"/>
            <a:ext cx="673894" cy="1754326"/>
          </a:xfrm>
          <a:prstGeom prst="rect">
            <a:avLst/>
          </a:prstGeom>
          <a:noFill/>
          <a:ln w="9525">
            <a:noFill/>
            <a:miter lim="800000"/>
            <a:headEnd/>
            <a:tailEnd/>
          </a:ln>
        </p:spPr>
        <p:txBody>
          <a:bodyPr>
            <a:prstTxWarp prst="textNoShape">
              <a:avLst/>
            </a:prstTxWarp>
            <a:spAutoFit/>
          </a:bodyPr>
          <a:lstStyle/>
          <a:p>
            <a:pPr algn="r" eaLnBrk="0" hangingPunct="0"/>
            <a:r>
              <a:rPr lang="en-US" sz="900">
                <a:solidFill>
                  <a:srgbClr val="FF0000"/>
                </a:solidFill>
              </a:rPr>
              <a:t>San Antonio</a:t>
            </a:r>
          </a:p>
          <a:p>
            <a:pPr algn="r" eaLnBrk="0" hangingPunct="0"/>
            <a:endParaRPr lang="en-US" sz="900">
              <a:solidFill>
                <a:srgbClr val="0070C0"/>
              </a:solidFill>
            </a:endParaRPr>
          </a:p>
          <a:p>
            <a:pPr algn="r" eaLnBrk="0" hangingPunct="0"/>
            <a:r>
              <a:rPr lang="en-US" sz="900">
                <a:solidFill>
                  <a:srgbClr val="FF0000"/>
                </a:solidFill>
              </a:rPr>
              <a:t>Dallas</a:t>
            </a:r>
          </a:p>
          <a:p>
            <a:pPr algn="r" eaLnBrk="0" hangingPunct="0"/>
            <a:endParaRPr lang="en-US" sz="900">
              <a:solidFill>
                <a:srgbClr val="0070C0"/>
              </a:solidFill>
            </a:endParaRPr>
          </a:p>
          <a:p>
            <a:pPr algn="r" eaLnBrk="0" hangingPunct="0"/>
            <a:r>
              <a:rPr lang="en-US" sz="900">
                <a:solidFill>
                  <a:srgbClr val="0070C0"/>
                </a:solidFill>
              </a:rPr>
              <a:t>Austin</a:t>
            </a:r>
          </a:p>
          <a:p>
            <a:pPr algn="r" eaLnBrk="0" hangingPunct="0"/>
            <a:endParaRPr lang="en-US" sz="900">
              <a:solidFill>
                <a:srgbClr val="0070C0"/>
              </a:solidFill>
            </a:endParaRPr>
          </a:p>
          <a:p>
            <a:pPr algn="r" eaLnBrk="0" hangingPunct="0"/>
            <a:r>
              <a:rPr lang="en-US" sz="900">
                <a:solidFill>
                  <a:srgbClr val="0070C0"/>
                </a:solidFill>
              </a:rPr>
              <a:t>San Antonio</a:t>
            </a:r>
          </a:p>
          <a:p>
            <a:pPr algn="r" eaLnBrk="0" hangingPunct="0"/>
            <a:endParaRPr lang="en-US" sz="900">
              <a:solidFill>
                <a:srgbClr val="0070C0"/>
              </a:solidFill>
            </a:endParaRPr>
          </a:p>
          <a:p>
            <a:pPr algn="r" eaLnBrk="0" hangingPunct="0"/>
            <a:r>
              <a:rPr lang="en-US" sz="900">
                <a:solidFill>
                  <a:srgbClr val="0070C0"/>
                </a:solidFill>
              </a:rPr>
              <a:t>Mos Eisely</a:t>
            </a:r>
          </a:p>
        </p:txBody>
      </p:sp>
      <p:sp>
        <p:nvSpPr>
          <p:cNvPr id="30732" name="TextBox 14"/>
          <p:cNvSpPr txBox="1">
            <a:spLocks noChangeArrowheads="1"/>
          </p:cNvSpPr>
          <p:nvPr/>
        </p:nvSpPr>
        <p:spPr bwMode="auto">
          <a:xfrm>
            <a:off x="2343151" y="1943100"/>
            <a:ext cx="864339"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Parents</a:t>
            </a:r>
          </a:p>
        </p:txBody>
      </p:sp>
      <p:sp>
        <p:nvSpPr>
          <p:cNvPr id="30733" name="TextBox 15"/>
          <p:cNvSpPr txBox="1">
            <a:spLocks noChangeArrowheads="1"/>
          </p:cNvSpPr>
          <p:nvPr/>
        </p:nvSpPr>
        <p:spPr bwMode="auto">
          <a:xfrm>
            <a:off x="5715001" y="1943100"/>
            <a:ext cx="992579"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Children</a:t>
            </a:r>
          </a:p>
        </p:txBody>
      </p:sp>
      <p:cxnSp>
        <p:nvCxnSpPr>
          <p:cNvPr id="18" name="Straight Arrow Connector 17"/>
          <p:cNvCxnSpPr/>
          <p:nvPr/>
        </p:nvCxnSpPr>
        <p:spPr bwMode="auto">
          <a:xfrm>
            <a:off x="1771650" y="2566988"/>
            <a:ext cx="2000250" cy="1191"/>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rot="10800000">
            <a:off x="1771650" y="2452688"/>
            <a:ext cx="2000250" cy="1191"/>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0736" name="TextBox 21"/>
          <p:cNvSpPr txBox="1">
            <a:spLocks noChangeArrowheads="1"/>
          </p:cNvSpPr>
          <p:nvPr/>
        </p:nvSpPr>
        <p:spPr bwMode="auto">
          <a:xfrm>
            <a:off x="5086350" y="4224338"/>
            <a:ext cx="2114550" cy="369332"/>
          </a:xfrm>
          <a:prstGeom prst="rect">
            <a:avLst/>
          </a:prstGeom>
          <a:noFill/>
          <a:ln w="9525">
            <a:noFill/>
            <a:miter lim="800000"/>
            <a:headEnd/>
            <a:tailEnd/>
          </a:ln>
        </p:spPr>
        <p:txBody>
          <a:bodyPr>
            <a:prstTxWarp prst="textNoShape">
              <a:avLst/>
            </a:prstTxWarp>
            <a:spAutoFit/>
          </a:bodyPr>
          <a:lstStyle/>
          <a:p>
            <a:pPr algn="ctr" eaLnBrk="0" hangingPunct="0"/>
            <a:r>
              <a:rPr lang="en-US" sz="1800"/>
              <a:t>Not Viable!!</a:t>
            </a:r>
          </a:p>
        </p:txBody>
      </p:sp>
      <p:sp>
        <p:nvSpPr>
          <p:cNvPr id="23" name="Oval 22"/>
          <p:cNvSpPr/>
          <p:nvPr/>
        </p:nvSpPr>
        <p:spPr bwMode="auto">
          <a:xfrm>
            <a:off x="4572000" y="2281238"/>
            <a:ext cx="685800" cy="3429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24" name="Oval 23"/>
          <p:cNvSpPr/>
          <p:nvPr/>
        </p:nvSpPr>
        <p:spPr bwMode="auto">
          <a:xfrm>
            <a:off x="4514850" y="3252788"/>
            <a:ext cx="685800" cy="3429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25" name="Oval 24"/>
          <p:cNvSpPr/>
          <p:nvPr/>
        </p:nvSpPr>
        <p:spPr bwMode="auto">
          <a:xfrm>
            <a:off x="6972300" y="2509838"/>
            <a:ext cx="685800" cy="3429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
        <p:nvSpPr>
          <p:cNvPr id="26" name="Oval 25"/>
          <p:cNvSpPr/>
          <p:nvPr/>
        </p:nvSpPr>
        <p:spPr bwMode="auto">
          <a:xfrm>
            <a:off x="6972300" y="3024188"/>
            <a:ext cx="685800" cy="3429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eaLnBrk="0" hangingPunct="0"/>
            <a:endParaRPr lang="en-US" sz="18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351910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mateselection"/>
          <p:cNvPicPr>
            <a:picLocks noChangeAspect="1" noChangeArrowheads="1"/>
          </p:cNvPicPr>
          <p:nvPr/>
        </p:nvPicPr>
        <p:blipFill>
          <a:blip r:embed="rId2"/>
          <a:srcRect/>
          <a:stretch>
            <a:fillRect/>
          </a:stretch>
        </p:blipFill>
        <p:spPr bwMode="auto">
          <a:xfrm>
            <a:off x="4726782" y="1938337"/>
            <a:ext cx="3274219" cy="2919413"/>
          </a:xfrm>
          <a:prstGeom prst="rect">
            <a:avLst/>
          </a:prstGeom>
          <a:noFill/>
          <a:ln w="9525">
            <a:noFill/>
            <a:miter lim="800000"/>
            <a:headEnd/>
            <a:tailEnd/>
          </a:ln>
        </p:spPr>
      </p:pic>
      <p:sp>
        <p:nvSpPr>
          <p:cNvPr id="31747" name="Title 1"/>
          <p:cNvSpPr>
            <a:spLocks noGrp="1"/>
          </p:cNvSpPr>
          <p:nvPr>
            <p:ph type="title"/>
          </p:nvPr>
        </p:nvSpPr>
        <p:spPr/>
        <p:txBody>
          <a:bodyPr/>
          <a:lstStyle/>
          <a:p>
            <a:r>
              <a:rPr lang="en-US"/>
              <a:t>TSP needs some special rules for crossover</a:t>
            </a:r>
          </a:p>
        </p:txBody>
      </p:sp>
      <p:sp>
        <p:nvSpPr>
          <p:cNvPr id="31748" name="Content Placeholder 2"/>
          <p:cNvSpPr>
            <a:spLocks noGrp="1"/>
          </p:cNvSpPr>
          <p:nvPr>
            <p:ph idx="1"/>
          </p:nvPr>
        </p:nvSpPr>
        <p:spPr>
          <a:xfrm>
            <a:off x="1485900" y="857250"/>
            <a:ext cx="6134100" cy="3571875"/>
          </a:xfrm>
        </p:spPr>
        <p:txBody>
          <a:bodyPr/>
          <a:lstStyle/>
          <a:p>
            <a:r>
              <a:rPr lang="en-US"/>
              <a:t>Many GA problems also need special crossover rules. </a:t>
            </a:r>
          </a:p>
          <a:p>
            <a:r>
              <a:rPr lang="en-US"/>
              <a:t>Since each genetic sequence contains all the cities in the travel, crossover is a swapping of travel order.</a:t>
            </a:r>
          </a:p>
          <a:p>
            <a:r>
              <a:rPr lang="en-US"/>
              <a:t>Remember that crossover also needs to be </a:t>
            </a:r>
            <a:r>
              <a:rPr lang="en-US">
                <a:solidFill>
                  <a:srgbClr val="CC3300"/>
                </a:solidFill>
              </a:rPr>
              <a:t>efficient</a:t>
            </a:r>
            <a:r>
              <a:rPr lang="en-US"/>
              <a:t>.</a:t>
            </a:r>
          </a:p>
        </p:txBody>
      </p:sp>
      <p:sp>
        <p:nvSpPr>
          <p:cNvPr id="31749" name="Footer Placeholder 3"/>
          <p:cNvSpPr>
            <a:spLocks noGrp="1"/>
          </p:cNvSpPr>
          <p:nvPr>
            <p:ph type="ftr" sz="quarter" idx="11"/>
          </p:nvPr>
        </p:nvSpPr>
        <p:spPr>
          <a:noFill/>
        </p:spPr>
        <p:txBody>
          <a:bodyPr/>
          <a:lstStyle/>
          <a:p>
            <a:r>
              <a:rPr lang="en-US"/>
              <a:t>CS 561</a:t>
            </a:r>
          </a:p>
        </p:txBody>
      </p:sp>
      <p:sp>
        <p:nvSpPr>
          <p:cNvPr id="31750" name="Slide Number Placeholder 4"/>
          <p:cNvSpPr>
            <a:spLocks noGrp="1"/>
          </p:cNvSpPr>
          <p:nvPr>
            <p:ph type="sldNum" sz="quarter" idx="12"/>
          </p:nvPr>
        </p:nvSpPr>
        <p:spPr>
          <a:noFill/>
        </p:spPr>
        <p:txBody>
          <a:bodyPr/>
          <a:lstStyle/>
          <a:p>
            <a:fld id="{8ECCF1D6-CE32-724D-A314-9AA2656F8863}" type="slidenum">
              <a:rPr lang="en-US"/>
              <a:pPr/>
              <a:t>64</a:t>
            </a:fld>
            <a:endParaRPr lang="en-US"/>
          </a:p>
        </p:txBody>
      </p:sp>
      <p:pic>
        <p:nvPicPr>
          <p:cNvPr id="31751" name="Picture 4" descr="mateselection"/>
          <p:cNvPicPr>
            <a:picLocks noChangeAspect="1" noChangeArrowheads="1"/>
          </p:cNvPicPr>
          <p:nvPr/>
        </p:nvPicPr>
        <p:blipFill>
          <a:blip r:embed="rId2"/>
          <a:srcRect/>
          <a:stretch>
            <a:fillRect/>
          </a:stretch>
        </p:blipFill>
        <p:spPr bwMode="auto">
          <a:xfrm>
            <a:off x="1412082" y="1938337"/>
            <a:ext cx="3274219" cy="2919413"/>
          </a:xfrm>
          <a:prstGeom prst="rect">
            <a:avLst/>
          </a:prstGeom>
          <a:noFill/>
          <a:ln w="9525">
            <a:noFill/>
            <a:miter lim="800000"/>
            <a:headEnd/>
            <a:tailEnd/>
          </a:ln>
        </p:spPr>
      </p:pic>
      <p:sp>
        <p:nvSpPr>
          <p:cNvPr id="31752" name="TextBox 6"/>
          <p:cNvSpPr txBox="1">
            <a:spLocks noChangeArrowheads="1"/>
          </p:cNvSpPr>
          <p:nvPr/>
        </p:nvSpPr>
        <p:spPr bwMode="auto">
          <a:xfrm>
            <a:off x="3771900" y="2453879"/>
            <a:ext cx="673894" cy="1615827"/>
          </a:xfrm>
          <a:prstGeom prst="rect">
            <a:avLst/>
          </a:prstGeom>
          <a:noFill/>
          <a:ln w="9525">
            <a:noFill/>
            <a:miter lim="800000"/>
            <a:headEnd/>
            <a:tailEnd/>
          </a:ln>
        </p:spPr>
        <p:txBody>
          <a:bodyPr>
            <a:prstTxWarp prst="textNoShape">
              <a:avLst/>
            </a:prstTxWarp>
            <a:spAutoFit/>
          </a:bodyPr>
          <a:lstStyle/>
          <a:p>
            <a:pPr eaLnBrk="0" hangingPunct="0"/>
            <a:r>
              <a:rPr lang="en-US" sz="900">
                <a:solidFill>
                  <a:srgbClr val="00B050"/>
                </a:solidFill>
              </a:rPr>
              <a:t>San Antonio</a:t>
            </a:r>
          </a:p>
          <a:p>
            <a:pPr eaLnBrk="0" hangingPunct="0"/>
            <a:endParaRPr lang="en-US" sz="900">
              <a:solidFill>
                <a:srgbClr val="0070C0"/>
              </a:solidFill>
            </a:endParaRPr>
          </a:p>
          <a:p>
            <a:pPr eaLnBrk="0" hangingPunct="0"/>
            <a:r>
              <a:rPr lang="en-US" sz="900">
                <a:solidFill>
                  <a:srgbClr val="FF0000"/>
                </a:solidFill>
              </a:rPr>
              <a:t>Dallas</a:t>
            </a:r>
          </a:p>
          <a:p>
            <a:pPr eaLnBrk="0" hangingPunct="0"/>
            <a:endParaRPr lang="en-US" sz="900">
              <a:solidFill>
                <a:srgbClr val="0070C0"/>
              </a:solidFill>
            </a:endParaRPr>
          </a:p>
          <a:p>
            <a:pPr eaLnBrk="0" hangingPunct="0"/>
            <a:r>
              <a:rPr lang="en-US" sz="900">
                <a:solidFill>
                  <a:srgbClr val="0070C0"/>
                </a:solidFill>
              </a:rPr>
              <a:t>Mos Eisely</a:t>
            </a:r>
          </a:p>
          <a:p>
            <a:pPr eaLnBrk="0" hangingPunct="0"/>
            <a:endParaRPr lang="en-US" sz="900">
              <a:solidFill>
                <a:srgbClr val="0070C0"/>
              </a:solidFill>
            </a:endParaRPr>
          </a:p>
          <a:p>
            <a:pPr eaLnBrk="0" hangingPunct="0"/>
            <a:r>
              <a:rPr lang="en-US" sz="900">
                <a:solidFill>
                  <a:srgbClr val="0070C0"/>
                </a:solidFill>
              </a:rPr>
              <a:t>Houston</a:t>
            </a:r>
          </a:p>
          <a:p>
            <a:pPr eaLnBrk="0" hangingPunct="0"/>
            <a:endParaRPr lang="en-US" sz="900">
              <a:solidFill>
                <a:srgbClr val="0070C0"/>
              </a:solidFill>
            </a:endParaRPr>
          </a:p>
          <a:p>
            <a:pPr eaLnBrk="0" hangingPunct="0"/>
            <a:r>
              <a:rPr lang="en-US" sz="900">
                <a:solidFill>
                  <a:srgbClr val="0070C0"/>
                </a:solidFill>
              </a:rPr>
              <a:t>Austin</a:t>
            </a:r>
          </a:p>
        </p:txBody>
      </p:sp>
      <p:sp>
        <p:nvSpPr>
          <p:cNvPr id="31753" name="TextBox 12"/>
          <p:cNvSpPr txBox="1">
            <a:spLocks noChangeArrowheads="1"/>
          </p:cNvSpPr>
          <p:nvPr/>
        </p:nvSpPr>
        <p:spPr bwMode="auto">
          <a:xfrm>
            <a:off x="7086600" y="2458641"/>
            <a:ext cx="673894" cy="1615827"/>
          </a:xfrm>
          <a:prstGeom prst="rect">
            <a:avLst/>
          </a:prstGeom>
          <a:noFill/>
          <a:ln w="9525">
            <a:noFill/>
            <a:miter lim="800000"/>
            <a:headEnd/>
            <a:tailEnd/>
          </a:ln>
        </p:spPr>
        <p:txBody>
          <a:bodyPr>
            <a:prstTxWarp prst="textNoShape">
              <a:avLst/>
            </a:prstTxWarp>
            <a:spAutoFit/>
          </a:bodyPr>
          <a:lstStyle/>
          <a:p>
            <a:pPr eaLnBrk="0" hangingPunct="0"/>
            <a:r>
              <a:rPr lang="en-US" sz="900">
                <a:solidFill>
                  <a:srgbClr val="FF0000"/>
                </a:solidFill>
              </a:rPr>
              <a:t>Dallas</a:t>
            </a:r>
          </a:p>
          <a:p>
            <a:pPr eaLnBrk="0" hangingPunct="0"/>
            <a:endParaRPr lang="en-US" sz="900">
              <a:solidFill>
                <a:srgbClr val="0070C0"/>
              </a:solidFill>
            </a:endParaRPr>
          </a:p>
          <a:p>
            <a:pPr eaLnBrk="0" hangingPunct="0"/>
            <a:r>
              <a:rPr lang="en-US" sz="900">
                <a:solidFill>
                  <a:srgbClr val="0070C0"/>
                </a:solidFill>
              </a:rPr>
              <a:t>Mos Eisely</a:t>
            </a:r>
          </a:p>
          <a:p>
            <a:pPr eaLnBrk="0" hangingPunct="0"/>
            <a:endParaRPr lang="en-US" sz="900">
              <a:solidFill>
                <a:srgbClr val="0070C0"/>
              </a:solidFill>
            </a:endParaRPr>
          </a:p>
          <a:p>
            <a:pPr eaLnBrk="0" hangingPunct="0"/>
            <a:r>
              <a:rPr lang="en-US" sz="900">
                <a:solidFill>
                  <a:srgbClr val="0070C0"/>
                </a:solidFill>
              </a:rPr>
              <a:t>Houston</a:t>
            </a:r>
          </a:p>
          <a:p>
            <a:pPr eaLnBrk="0" hangingPunct="0"/>
            <a:endParaRPr lang="en-US" sz="900">
              <a:solidFill>
                <a:srgbClr val="0070C0"/>
              </a:solidFill>
            </a:endParaRPr>
          </a:p>
          <a:p>
            <a:pPr eaLnBrk="0" hangingPunct="0"/>
            <a:r>
              <a:rPr lang="en-US" sz="900">
                <a:solidFill>
                  <a:srgbClr val="00B050"/>
                </a:solidFill>
              </a:rPr>
              <a:t>San</a:t>
            </a:r>
          </a:p>
          <a:p>
            <a:pPr eaLnBrk="0" hangingPunct="0"/>
            <a:r>
              <a:rPr lang="en-US" sz="900">
                <a:solidFill>
                  <a:srgbClr val="00B050"/>
                </a:solidFill>
              </a:rPr>
              <a:t>Antonio</a:t>
            </a:r>
          </a:p>
          <a:p>
            <a:pPr eaLnBrk="0" hangingPunct="0"/>
            <a:endParaRPr lang="en-US" sz="900">
              <a:solidFill>
                <a:srgbClr val="0070C0"/>
              </a:solidFill>
            </a:endParaRPr>
          </a:p>
          <a:p>
            <a:pPr eaLnBrk="0" hangingPunct="0"/>
            <a:r>
              <a:rPr lang="en-US" sz="900">
                <a:solidFill>
                  <a:srgbClr val="0070C0"/>
                </a:solidFill>
              </a:rPr>
              <a:t>Austin</a:t>
            </a:r>
          </a:p>
        </p:txBody>
      </p:sp>
      <p:sp>
        <p:nvSpPr>
          <p:cNvPr id="31754" name="TextBox 13"/>
          <p:cNvSpPr txBox="1">
            <a:spLocks noChangeArrowheads="1"/>
          </p:cNvSpPr>
          <p:nvPr/>
        </p:nvSpPr>
        <p:spPr bwMode="auto">
          <a:xfrm>
            <a:off x="4457700" y="2458641"/>
            <a:ext cx="673894" cy="1615827"/>
          </a:xfrm>
          <a:prstGeom prst="rect">
            <a:avLst/>
          </a:prstGeom>
          <a:noFill/>
          <a:ln w="9525">
            <a:noFill/>
            <a:miter lim="800000"/>
            <a:headEnd/>
            <a:tailEnd/>
          </a:ln>
        </p:spPr>
        <p:txBody>
          <a:bodyPr>
            <a:prstTxWarp prst="textNoShape">
              <a:avLst/>
            </a:prstTxWarp>
            <a:spAutoFit/>
          </a:bodyPr>
          <a:lstStyle/>
          <a:p>
            <a:pPr algn="r" eaLnBrk="0" hangingPunct="0"/>
            <a:r>
              <a:rPr lang="en-US" sz="900">
                <a:solidFill>
                  <a:srgbClr val="00B050"/>
                </a:solidFill>
              </a:rPr>
              <a:t>San Antonio</a:t>
            </a:r>
          </a:p>
          <a:p>
            <a:pPr algn="r" eaLnBrk="0" hangingPunct="0"/>
            <a:endParaRPr lang="en-US" sz="900">
              <a:solidFill>
                <a:srgbClr val="00B050"/>
              </a:solidFill>
            </a:endParaRPr>
          </a:p>
          <a:p>
            <a:pPr algn="r" eaLnBrk="0" hangingPunct="0"/>
            <a:r>
              <a:rPr lang="en-US" sz="900">
                <a:solidFill>
                  <a:srgbClr val="FF0000"/>
                </a:solidFill>
              </a:rPr>
              <a:t>Dallas</a:t>
            </a:r>
          </a:p>
          <a:p>
            <a:pPr algn="r" eaLnBrk="0" hangingPunct="0"/>
            <a:endParaRPr lang="en-US" sz="900">
              <a:solidFill>
                <a:srgbClr val="0070C0"/>
              </a:solidFill>
            </a:endParaRPr>
          </a:p>
          <a:p>
            <a:pPr algn="r" eaLnBrk="0" hangingPunct="0"/>
            <a:r>
              <a:rPr lang="en-US" sz="900">
                <a:solidFill>
                  <a:srgbClr val="0070C0"/>
                </a:solidFill>
              </a:rPr>
              <a:t>Houston</a:t>
            </a:r>
          </a:p>
          <a:p>
            <a:pPr algn="r" eaLnBrk="0" hangingPunct="0"/>
            <a:endParaRPr lang="en-US" sz="900">
              <a:solidFill>
                <a:srgbClr val="0070C0"/>
              </a:solidFill>
            </a:endParaRPr>
          </a:p>
          <a:p>
            <a:pPr algn="r" eaLnBrk="0" hangingPunct="0"/>
            <a:r>
              <a:rPr lang="en-US" sz="900">
                <a:solidFill>
                  <a:srgbClr val="0070C0"/>
                </a:solidFill>
              </a:rPr>
              <a:t>Austin</a:t>
            </a:r>
          </a:p>
          <a:p>
            <a:pPr algn="r" eaLnBrk="0" hangingPunct="0"/>
            <a:endParaRPr lang="en-US" sz="900">
              <a:solidFill>
                <a:srgbClr val="0070C0"/>
              </a:solidFill>
            </a:endParaRPr>
          </a:p>
          <a:p>
            <a:pPr algn="r" eaLnBrk="0" hangingPunct="0"/>
            <a:r>
              <a:rPr lang="en-US" sz="900">
                <a:solidFill>
                  <a:srgbClr val="0070C0"/>
                </a:solidFill>
              </a:rPr>
              <a:t>Mos Eisely</a:t>
            </a:r>
          </a:p>
        </p:txBody>
      </p:sp>
      <p:sp>
        <p:nvSpPr>
          <p:cNvPr id="31755" name="TextBox 14"/>
          <p:cNvSpPr txBox="1">
            <a:spLocks noChangeArrowheads="1"/>
          </p:cNvSpPr>
          <p:nvPr/>
        </p:nvSpPr>
        <p:spPr bwMode="auto">
          <a:xfrm>
            <a:off x="2343151" y="2114550"/>
            <a:ext cx="864339"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Parents</a:t>
            </a:r>
          </a:p>
        </p:txBody>
      </p:sp>
      <p:sp>
        <p:nvSpPr>
          <p:cNvPr id="31756" name="TextBox 15"/>
          <p:cNvSpPr txBox="1">
            <a:spLocks noChangeArrowheads="1"/>
          </p:cNvSpPr>
          <p:nvPr/>
        </p:nvSpPr>
        <p:spPr bwMode="auto">
          <a:xfrm>
            <a:off x="5715001" y="2114550"/>
            <a:ext cx="992579"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Children</a:t>
            </a:r>
          </a:p>
        </p:txBody>
      </p:sp>
      <p:sp>
        <p:nvSpPr>
          <p:cNvPr id="31757" name="TextBox 21"/>
          <p:cNvSpPr txBox="1">
            <a:spLocks noChangeArrowheads="1"/>
          </p:cNvSpPr>
          <p:nvPr/>
        </p:nvSpPr>
        <p:spPr bwMode="auto">
          <a:xfrm>
            <a:off x="5086350" y="4395788"/>
            <a:ext cx="2114550" cy="369332"/>
          </a:xfrm>
          <a:prstGeom prst="rect">
            <a:avLst/>
          </a:prstGeom>
          <a:noFill/>
          <a:ln w="9525">
            <a:noFill/>
            <a:miter lim="800000"/>
            <a:headEnd/>
            <a:tailEnd/>
          </a:ln>
        </p:spPr>
        <p:txBody>
          <a:bodyPr>
            <a:prstTxWarp prst="textNoShape">
              <a:avLst/>
            </a:prstTxWarp>
            <a:spAutoFit/>
          </a:bodyPr>
          <a:lstStyle/>
          <a:p>
            <a:pPr algn="ctr" eaLnBrk="0" hangingPunct="0"/>
            <a:r>
              <a:rPr lang="en-US" sz="1800"/>
              <a:t>Viable </a:t>
            </a:r>
            <a:r>
              <a:rPr lang="en-US" sz="1800">
                <a:sym typeface="Wingdings" charset="2"/>
              </a:rPr>
              <a:t></a:t>
            </a:r>
            <a:endParaRPr lang="en-US" sz="1800"/>
          </a:p>
        </p:txBody>
      </p:sp>
      <p:sp>
        <p:nvSpPr>
          <p:cNvPr id="31758" name="TextBox 7"/>
          <p:cNvSpPr txBox="1">
            <a:spLocks noChangeArrowheads="1"/>
          </p:cNvSpPr>
          <p:nvPr/>
        </p:nvSpPr>
        <p:spPr bwMode="auto">
          <a:xfrm>
            <a:off x="1143000" y="2509838"/>
            <a:ext cx="673894" cy="1615827"/>
          </a:xfrm>
          <a:prstGeom prst="rect">
            <a:avLst/>
          </a:prstGeom>
          <a:noFill/>
          <a:ln w="9525">
            <a:noFill/>
            <a:miter lim="800000"/>
            <a:headEnd/>
            <a:tailEnd/>
          </a:ln>
        </p:spPr>
        <p:txBody>
          <a:bodyPr>
            <a:prstTxWarp prst="textNoShape">
              <a:avLst/>
            </a:prstTxWarp>
            <a:spAutoFit/>
          </a:bodyPr>
          <a:lstStyle/>
          <a:p>
            <a:pPr algn="r" eaLnBrk="0" hangingPunct="0"/>
            <a:r>
              <a:rPr lang="en-US" sz="900">
                <a:solidFill>
                  <a:srgbClr val="FF0000"/>
                </a:solidFill>
              </a:rPr>
              <a:t>Dallas</a:t>
            </a:r>
          </a:p>
          <a:p>
            <a:pPr algn="r" eaLnBrk="0" hangingPunct="0"/>
            <a:endParaRPr lang="en-US" sz="900">
              <a:solidFill>
                <a:srgbClr val="0070C0"/>
              </a:solidFill>
            </a:endParaRPr>
          </a:p>
          <a:p>
            <a:pPr algn="r" eaLnBrk="0" hangingPunct="0"/>
            <a:r>
              <a:rPr lang="en-US" sz="900">
                <a:solidFill>
                  <a:srgbClr val="0070C0"/>
                </a:solidFill>
              </a:rPr>
              <a:t>Houston</a:t>
            </a:r>
          </a:p>
          <a:p>
            <a:pPr algn="r" eaLnBrk="0" hangingPunct="0"/>
            <a:endParaRPr lang="en-US" sz="900">
              <a:solidFill>
                <a:srgbClr val="0070C0"/>
              </a:solidFill>
            </a:endParaRPr>
          </a:p>
          <a:p>
            <a:pPr algn="r" eaLnBrk="0" hangingPunct="0"/>
            <a:r>
              <a:rPr lang="en-US" sz="900">
                <a:solidFill>
                  <a:srgbClr val="0070C0"/>
                </a:solidFill>
              </a:rPr>
              <a:t>Austin</a:t>
            </a:r>
          </a:p>
          <a:p>
            <a:pPr algn="r" eaLnBrk="0" hangingPunct="0"/>
            <a:endParaRPr lang="en-US" sz="900">
              <a:solidFill>
                <a:srgbClr val="0070C0"/>
              </a:solidFill>
            </a:endParaRPr>
          </a:p>
          <a:p>
            <a:pPr algn="r" eaLnBrk="0" hangingPunct="0"/>
            <a:r>
              <a:rPr lang="en-US" sz="900">
                <a:solidFill>
                  <a:srgbClr val="00B050"/>
                </a:solidFill>
              </a:rPr>
              <a:t>San Antonio</a:t>
            </a:r>
          </a:p>
          <a:p>
            <a:pPr algn="r" eaLnBrk="0" hangingPunct="0"/>
            <a:endParaRPr lang="en-US" sz="900">
              <a:solidFill>
                <a:srgbClr val="0070C0"/>
              </a:solidFill>
            </a:endParaRPr>
          </a:p>
          <a:p>
            <a:pPr algn="r" eaLnBrk="0" hangingPunct="0"/>
            <a:r>
              <a:rPr lang="en-US" sz="900">
                <a:solidFill>
                  <a:srgbClr val="0070C0"/>
                </a:solidFill>
              </a:rPr>
              <a:t>Mos Eisely</a:t>
            </a:r>
          </a:p>
        </p:txBody>
      </p:sp>
      <p:cxnSp>
        <p:nvCxnSpPr>
          <p:cNvPr id="35" name="Straight Arrow Connector 34"/>
          <p:cNvCxnSpPr/>
          <p:nvPr/>
        </p:nvCxnSpPr>
        <p:spPr bwMode="auto">
          <a:xfrm>
            <a:off x="5143500" y="2628900"/>
            <a:ext cx="1885950" cy="8572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bwMode="auto">
          <a:xfrm flipV="1">
            <a:off x="5143500" y="2571750"/>
            <a:ext cx="1943100" cy="4000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430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t>What about local extrema?</a:t>
            </a:r>
          </a:p>
        </p:txBody>
      </p:sp>
      <p:sp>
        <p:nvSpPr>
          <p:cNvPr id="32771" name="Content Placeholder 2"/>
          <p:cNvSpPr>
            <a:spLocks noGrp="1"/>
          </p:cNvSpPr>
          <p:nvPr>
            <p:ph idx="1"/>
          </p:nvPr>
        </p:nvSpPr>
        <p:spPr/>
        <p:txBody>
          <a:bodyPr/>
          <a:lstStyle/>
          <a:p>
            <a:r>
              <a:rPr lang="en-US"/>
              <a:t>With just crossover breading, we are constrained to gene sequences which are a cross product of our current population. </a:t>
            </a:r>
          </a:p>
          <a:p>
            <a:r>
              <a:rPr lang="en-US"/>
              <a:t>Introduce random effects into our population.</a:t>
            </a:r>
          </a:p>
          <a:p>
            <a:pPr lvl="1"/>
            <a:r>
              <a:rPr lang="en-US" sz="1350">
                <a:solidFill>
                  <a:srgbClr val="FF0000"/>
                </a:solidFill>
              </a:rPr>
              <a:t>Mutation</a:t>
            </a:r>
            <a:r>
              <a:rPr lang="en-US" sz="1350"/>
              <a:t> – Randomly twiddle the genes with some probability.</a:t>
            </a:r>
          </a:p>
          <a:p>
            <a:pPr lvl="1"/>
            <a:r>
              <a:rPr lang="en-US" sz="1350">
                <a:solidFill>
                  <a:srgbClr val="FF0000"/>
                </a:solidFill>
              </a:rPr>
              <a:t>Cataclysm</a:t>
            </a:r>
            <a:r>
              <a:rPr lang="en-US" sz="1350"/>
              <a:t> – Kill off n% of your population and create fresh new salespeople if it looks like you are reaching a local minimum.</a:t>
            </a:r>
          </a:p>
          <a:p>
            <a:pPr lvl="1"/>
            <a:r>
              <a:rPr lang="en-US" sz="1350">
                <a:solidFill>
                  <a:srgbClr val="FF0000"/>
                </a:solidFill>
              </a:rPr>
              <a:t>Annealing of Mating Pairs </a:t>
            </a:r>
            <a:r>
              <a:rPr lang="en-US" sz="1350"/>
              <a:t>– Accept the mating of suboptimal pairs with some probability. </a:t>
            </a:r>
          </a:p>
          <a:p>
            <a:pPr lvl="1"/>
            <a:r>
              <a:rPr lang="en-US" sz="1350"/>
              <a:t>Etc…</a:t>
            </a:r>
          </a:p>
        </p:txBody>
      </p:sp>
      <p:sp>
        <p:nvSpPr>
          <p:cNvPr id="32772" name="Footer Placeholder 3"/>
          <p:cNvSpPr>
            <a:spLocks noGrp="1"/>
          </p:cNvSpPr>
          <p:nvPr>
            <p:ph type="ftr" sz="quarter" idx="11"/>
          </p:nvPr>
        </p:nvSpPr>
        <p:spPr>
          <a:noFill/>
        </p:spPr>
        <p:txBody>
          <a:bodyPr/>
          <a:lstStyle/>
          <a:p>
            <a:r>
              <a:rPr lang="en-US"/>
              <a:t>CS 561</a:t>
            </a:r>
          </a:p>
        </p:txBody>
      </p:sp>
      <p:sp>
        <p:nvSpPr>
          <p:cNvPr id="32773" name="Slide Number Placeholder 4"/>
          <p:cNvSpPr>
            <a:spLocks noGrp="1"/>
          </p:cNvSpPr>
          <p:nvPr>
            <p:ph type="sldNum" sz="quarter" idx="12"/>
          </p:nvPr>
        </p:nvSpPr>
        <p:spPr>
          <a:noFill/>
        </p:spPr>
        <p:txBody>
          <a:bodyPr/>
          <a:lstStyle/>
          <a:p>
            <a:fld id="{73D60F67-5D7E-4548-AE9B-891EECDEE850}" type="slidenum">
              <a:rPr lang="en-US"/>
              <a:pPr/>
              <a:t>65</a:t>
            </a:fld>
            <a:endParaRPr lang="en-US"/>
          </a:p>
        </p:txBody>
      </p:sp>
      <p:pic>
        <p:nvPicPr>
          <p:cNvPr id="32774" name="Picture 5" descr="mutation.jpg"/>
          <p:cNvPicPr>
            <a:picLocks noChangeAspect="1"/>
          </p:cNvPicPr>
          <p:nvPr/>
        </p:nvPicPr>
        <p:blipFill>
          <a:blip r:embed="rId2"/>
          <a:srcRect/>
          <a:stretch>
            <a:fillRect/>
          </a:stretch>
        </p:blipFill>
        <p:spPr bwMode="auto">
          <a:xfrm>
            <a:off x="3771900" y="3257550"/>
            <a:ext cx="1385888" cy="1371600"/>
          </a:xfrm>
          <a:prstGeom prst="rect">
            <a:avLst/>
          </a:prstGeom>
          <a:noFill/>
          <a:ln w="9525">
            <a:noFill/>
            <a:miter lim="800000"/>
            <a:headEnd/>
            <a:tailEnd/>
          </a:ln>
        </p:spPr>
      </p:pic>
      <p:pic>
        <p:nvPicPr>
          <p:cNvPr id="32775" name="Picture 6" descr="meteor_impact_2003.gif"/>
          <p:cNvPicPr>
            <a:picLocks noChangeAspect="1"/>
          </p:cNvPicPr>
          <p:nvPr/>
        </p:nvPicPr>
        <p:blipFill>
          <a:blip r:embed="rId3"/>
          <a:srcRect/>
          <a:stretch>
            <a:fillRect/>
          </a:stretch>
        </p:blipFill>
        <p:spPr bwMode="auto">
          <a:xfrm>
            <a:off x="5886450" y="3028950"/>
            <a:ext cx="1428750" cy="1664494"/>
          </a:xfrm>
          <a:prstGeom prst="rect">
            <a:avLst/>
          </a:prstGeom>
          <a:noFill/>
          <a:ln w="9525">
            <a:noFill/>
            <a:miter lim="800000"/>
            <a:headEnd/>
            <a:tailEnd/>
          </a:ln>
        </p:spPr>
      </p:pic>
      <p:pic>
        <p:nvPicPr>
          <p:cNvPr id="32776" name="Picture 4" descr="mutation"/>
          <p:cNvPicPr>
            <a:picLocks noChangeAspect="1" noChangeArrowheads="1"/>
          </p:cNvPicPr>
          <p:nvPr/>
        </p:nvPicPr>
        <p:blipFill>
          <a:blip r:embed="rId4"/>
          <a:srcRect/>
          <a:stretch>
            <a:fillRect/>
          </a:stretch>
        </p:blipFill>
        <p:spPr bwMode="auto">
          <a:xfrm>
            <a:off x="1657350" y="3314700"/>
            <a:ext cx="1668066" cy="1493044"/>
          </a:xfrm>
          <a:prstGeom prst="rect">
            <a:avLst/>
          </a:prstGeom>
          <a:noFill/>
          <a:ln w="9525">
            <a:noFill/>
            <a:miter lim="800000"/>
            <a:headEnd/>
            <a:tailEnd/>
          </a:ln>
        </p:spPr>
      </p:pic>
    </p:spTree>
    <p:extLst>
      <p:ext uri="{BB962C8B-B14F-4D97-AF65-F5344CB8AC3E}">
        <p14:creationId xmlns:p14="http://schemas.microsoft.com/office/powerpoint/2010/main" val="4267558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1"/>
          </p:nvPr>
        </p:nvSpPr>
        <p:spPr>
          <a:noFill/>
        </p:spPr>
        <p:txBody>
          <a:bodyPr/>
          <a:lstStyle/>
          <a:p>
            <a:r>
              <a:rPr lang="en-US"/>
              <a:t>CS 561</a:t>
            </a:r>
          </a:p>
        </p:txBody>
      </p:sp>
      <p:sp>
        <p:nvSpPr>
          <p:cNvPr id="33795" name="Slide Number Placeholder 4"/>
          <p:cNvSpPr>
            <a:spLocks noGrp="1"/>
          </p:cNvSpPr>
          <p:nvPr>
            <p:ph type="sldNum" sz="quarter" idx="12"/>
          </p:nvPr>
        </p:nvSpPr>
        <p:spPr>
          <a:noFill/>
        </p:spPr>
        <p:txBody>
          <a:bodyPr/>
          <a:lstStyle/>
          <a:p>
            <a:fld id="{D5FFEEE3-1818-554C-9458-9321A5B372F9}" type="slidenum">
              <a:rPr lang="en-US"/>
              <a:pPr/>
              <a:t>66</a:t>
            </a:fld>
            <a:endParaRPr lang="en-US"/>
          </a:p>
        </p:txBody>
      </p:sp>
      <p:sp>
        <p:nvSpPr>
          <p:cNvPr id="33796" name="Rectangle 2"/>
          <p:cNvSpPr>
            <a:spLocks noGrp="1" noChangeArrowheads="1"/>
          </p:cNvSpPr>
          <p:nvPr>
            <p:ph type="title"/>
          </p:nvPr>
        </p:nvSpPr>
        <p:spPr/>
        <p:txBody>
          <a:bodyPr/>
          <a:lstStyle/>
          <a:p>
            <a:r>
              <a:rPr lang="en-US"/>
              <a:t>In summation: The GA Cycle</a:t>
            </a:r>
          </a:p>
        </p:txBody>
      </p:sp>
      <p:grpSp>
        <p:nvGrpSpPr>
          <p:cNvPr id="33797" name="Group 15"/>
          <p:cNvGrpSpPr>
            <a:grpSpLocks/>
          </p:cNvGrpSpPr>
          <p:nvPr/>
        </p:nvGrpSpPr>
        <p:grpSpPr bwMode="auto">
          <a:xfrm>
            <a:off x="2228850" y="1085850"/>
            <a:ext cx="5086350" cy="3925491"/>
            <a:chOff x="912" y="912"/>
            <a:chExt cx="4272" cy="3297"/>
          </a:xfrm>
        </p:grpSpPr>
        <p:pic>
          <p:nvPicPr>
            <p:cNvPr id="33803" name="Picture 3" descr="population"/>
            <p:cNvPicPr>
              <a:picLocks noChangeAspect="1" noChangeArrowheads="1"/>
            </p:cNvPicPr>
            <p:nvPr/>
          </p:nvPicPr>
          <p:blipFill>
            <a:blip r:embed="rId3"/>
            <a:srcRect/>
            <a:stretch>
              <a:fillRect/>
            </a:stretch>
          </p:blipFill>
          <p:spPr bwMode="auto">
            <a:xfrm>
              <a:off x="1440" y="912"/>
              <a:ext cx="1104" cy="1011"/>
            </a:xfrm>
            <a:prstGeom prst="rect">
              <a:avLst/>
            </a:prstGeom>
            <a:noFill/>
            <a:ln w="9525">
              <a:noFill/>
              <a:miter lim="800000"/>
              <a:headEnd/>
              <a:tailEnd/>
            </a:ln>
          </p:spPr>
        </p:pic>
        <p:pic>
          <p:nvPicPr>
            <p:cNvPr id="33804" name="Picture 4" descr="ranking"/>
            <p:cNvPicPr>
              <a:picLocks noChangeAspect="1" noChangeArrowheads="1"/>
            </p:cNvPicPr>
            <p:nvPr/>
          </p:nvPicPr>
          <p:blipFill>
            <a:blip r:embed="rId4"/>
            <a:srcRect/>
            <a:stretch>
              <a:fillRect/>
            </a:stretch>
          </p:blipFill>
          <p:spPr bwMode="auto">
            <a:xfrm>
              <a:off x="3360" y="912"/>
              <a:ext cx="1152" cy="1047"/>
            </a:xfrm>
            <a:prstGeom prst="rect">
              <a:avLst/>
            </a:prstGeom>
            <a:noFill/>
            <a:ln w="9525">
              <a:noFill/>
              <a:miter lim="800000"/>
              <a:headEnd/>
              <a:tailEnd/>
            </a:ln>
          </p:spPr>
        </p:pic>
        <p:pic>
          <p:nvPicPr>
            <p:cNvPr id="33805" name="Picture 5" descr="mateselection"/>
            <p:cNvPicPr>
              <a:picLocks noChangeAspect="1" noChangeArrowheads="1"/>
            </p:cNvPicPr>
            <p:nvPr/>
          </p:nvPicPr>
          <p:blipFill>
            <a:blip r:embed="rId5"/>
            <a:srcRect/>
            <a:stretch>
              <a:fillRect/>
            </a:stretch>
          </p:blipFill>
          <p:spPr bwMode="auto">
            <a:xfrm>
              <a:off x="4032" y="2304"/>
              <a:ext cx="1152" cy="1027"/>
            </a:xfrm>
            <a:prstGeom prst="rect">
              <a:avLst/>
            </a:prstGeom>
            <a:noFill/>
            <a:ln w="9525">
              <a:noFill/>
              <a:miter lim="800000"/>
              <a:headEnd/>
              <a:tailEnd/>
            </a:ln>
          </p:spPr>
        </p:pic>
        <p:pic>
          <p:nvPicPr>
            <p:cNvPr id="33806" name="Picture 6" descr="crossover"/>
            <p:cNvPicPr>
              <a:picLocks noChangeAspect="1" noChangeArrowheads="1"/>
            </p:cNvPicPr>
            <p:nvPr/>
          </p:nvPicPr>
          <p:blipFill>
            <a:blip r:embed="rId6"/>
            <a:srcRect/>
            <a:stretch>
              <a:fillRect/>
            </a:stretch>
          </p:blipFill>
          <p:spPr bwMode="auto">
            <a:xfrm>
              <a:off x="2496" y="3168"/>
              <a:ext cx="1173" cy="1041"/>
            </a:xfrm>
            <a:prstGeom prst="rect">
              <a:avLst/>
            </a:prstGeom>
            <a:noFill/>
            <a:ln w="9525">
              <a:noFill/>
              <a:miter lim="800000"/>
              <a:headEnd/>
              <a:tailEnd/>
            </a:ln>
          </p:spPr>
        </p:pic>
        <p:pic>
          <p:nvPicPr>
            <p:cNvPr id="33807" name="Picture 7" descr="mutation"/>
            <p:cNvPicPr>
              <a:picLocks noChangeAspect="1" noChangeArrowheads="1"/>
            </p:cNvPicPr>
            <p:nvPr/>
          </p:nvPicPr>
          <p:blipFill>
            <a:blip r:embed="rId7"/>
            <a:srcRect/>
            <a:stretch>
              <a:fillRect/>
            </a:stretch>
          </p:blipFill>
          <p:spPr bwMode="auto">
            <a:xfrm>
              <a:off x="912" y="2256"/>
              <a:ext cx="1152" cy="1030"/>
            </a:xfrm>
            <a:prstGeom prst="rect">
              <a:avLst/>
            </a:prstGeom>
            <a:noFill/>
            <a:ln w="9525">
              <a:noFill/>
              <a:miter lim="800000"/>
              <a:headEnd/>
              <a:tailEnd/>
            </a:ln>
          </p:spPr>
        </p:pic>
        <p:pic>
          <p:nvPicPr>
            <p:cNvPr id="33808" name="Picture 8" descr="best"/>
            <p:cNvPicPr>
              <a:picLocks noChangeAspect="1" noChangeArrowheads="1"/>
            </p:cNvPicPr>
            <p:nvPr/>
          </p:nvPicPr>
          <p:blipFill>
            <a:blip r:embed="rId8"/>
            <a:srcRect/>
            <a:stretch>
              <a:fillRect/>
            </a:stretch>
          </p:blipFill>
          <p:spPr bwMode="auto">
            <a:xfrm>
              <a:off x="2496" y="1920"/>
              <a:ext cx="1143" cy="1002"/>
            </a:xfrm>
            <a:prstGeom prst="rect">
              <a:avLst/>
            </a:prstGeom>
            <a:noFill/>
            <a:ln w="9525">
              <a:noFill/>
              <a:miter lim="800000"/>
              <a:headEnd/>
              <a:tailEnd/>
            </a:ln>
          </p:spPr>
        </p:pic>
        <p:sp>
          <p:nvSpPr>
            <p:cNvPr id="357385" name="Line 9"/>
            <p:cNvSpPr>
              <a:spLocks noChangeShapeType="1"/>
            </p:cNvSpPr>
            <p:nvPr/>
          </p:nvSpPr>
          <p:spPr bwMode="auto">
            <a:xfrm flipV="1">
              <a:off x="1440" y="1872"/>
              <a:ext cx="144" cy="288"/>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6" name="Line 10"/>
            <p:cNvSpPr>
              <a:spLocks noChangeShapeType="1"/>
            </p:cNvSpPr>
            <p:nvPr/>
          </p:nvSpPr>
          <p:spPr bwMode="auto">
            <a:xfrm>
              <a:off x="2496" y="1296"/>
              <a:ext cx="768" cy="48"/>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7" name="Line 11"/>
            <p:cNvSpPr>
              <a:spLocks noChangeShapeType="1"/>
            </p:cNvSpPr>
            <p:nvPr/>
          </p:nvSpPr>
          <p:spPr bwMode="auto">
            <a:xfrm>
              <a:off x="4176" y="1968"/>
              <a:ext cx="144" cy="336"/>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8" name="Line 12"/>
            <p:cNvSpPr>
              <a:spLocks noChangeShapeType="1"/>
            </p:cNvSpPr>
            <p:nvPr/>
          </p:nvSpPr>
          <p:spPr bwMode="auto">
            <a:xfrm flipH="1">
              <a:off x="3600" y="3312"/>
              <a:ext cx="624" cy="240"/>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89" name="Line 13"/>
            <p:cNvSpPr>
              <a:spLocks noChangeShapeType="1"/>
            </p:cNvSpPr>
            <p:nvPr/>
          </p:nvSpPr>
          <p:spPr bwMode="auto">
            <a:xfrm flipH="1" flipV="1">
              <a:off x="1920" y="3264"/>
              <a:ext cx="528" cy="240"/>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sp>
          <p:nvSpPr>
            <p:cNvPr id="357390" name="Line 14"/>
            <p:cNvSpPr>
              <a:spLocks noChangeShapeType="1"/>
            </p:cNvSpPr>
            <p:nvPr/>
          </p:nvSpPr>
          <p:spPr bwMode="auto">
            <a:xfrm>
              <a:off x="2016" y="2016"/>
              <a:ext cx="432" cy="192"/>
            </a:xfrm>
            <a:prstGeom prst="line">
              <a:avLst/>
            </a:prstGeom>
            <a:noFill/>
            <a:ln w="38100">
              <a:solidFill>
                <a:schemeClr val="accent1"/>
              </a:solidFill>
              <a:round/>
              <a:headEnd/>
              <a:tailEnd type="triangle" w="med" len="med"/>
            </a:ln>
            <a:effectLst>
              <a:outerShdw blurRad="63500" dist="23000" dir="5400000" rotWithShape="0">
                <a:srgbClr val="000000">
                  <a:alpha val="34999"/>
                </a:srgbClr>
              </a:outerShdw>
            </a:effectLst>
          </p:spPr>
          <p:txBody>
            <a:bodyPr wrap="none" anchor="ctr">
              <a:prstTxWarp prst="textNoShape">
                <a:avLst/>
              </a:prstTxWarp>
            </a:bodyPr>
            <a:lstStyle/>
            <a:p>
              <a:pPr>
                <a:defRPr/>
              </a:pPr>
              <a:endParaRPr lang="en-US" sz="1800"/>
            </a:p>
          </p:txBody>
        </p:sp>
      </p:grpSp>
      <p:sp>
        <p:nvSpPr>
          <p:cNvPr id="33798" name="TextBox 18"/>
          <p:cNvSpPr txBox="1">
            <a:spLocks noChangeArrowheads="1"/>
          </p:cNvSpPr>
          <p:nvPr/>
        </p:nvSpPr>
        <p:spPr bwMode="auto">
          <a:xfrm>
            <a:off x="6286501" y="971550"/>
            <a:ext cx="838691"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Fitness</a:t>
            </a:r>
          </a:p>
        </p:txBody>
      </p:sp>
      <p:sp>
        <p:nvSpPr>
          <p:cNvPr id="33799" name="TextBox 19"/>
          <p:cNvSpPr txBox="1">
            <a:spLocks noChangeArrowheads="1"/>
          </p:cNvSpPr>
          <p:nvPr/>
        </p:nvSpPr>
        <p:spPr bwMode="auto">
          <a:xfrm>
            <a:off x="6686550" y="4057650"/>
            <a:ext cx="1043876"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Selection</a:t>
            </a:r>
          </a:p>
        </p:txBody>
      </p:sp>
      <p:sp>
        <p:nvSpPr>
          <p:cNvPr id="33800" name="TextBox 21"/>
          <p:cNvSpPr txBox="1">
            <a:spLocks noChangeArrowheads="1"/>
          </p:cNvSpPr>
          <p:nvPr/>
        </p:nvSpPr>
        <p:spPr bwMode="auto">
          <a:xfrm>
            <a:off x="5486400" y="4686300"/>
            <a:ext cx="1143000" cy="369332"/>
          </a:xfrm>
          <a:prstGeom prst="rect">
            <a:avLst/>
          </a:prstGeom>
          <a:noFill/>
          <a:ln w="9525">
            <a:noFill/>
            <a:miter lim="800000"/>
            <a:headEnd/>
            <a:tailEnd/>
          </a:ln>
        </p:spPr>
        <p:txBody>
          <a:bodyPr>
            <a:prstTxWarp prst="textNoShape">
              <a:avLst/>
            </a:prstTxWarp>
            <a:spAutoFit/>
          </a:bodyPr>
          <a:lstStyle/>
          <a:p>
            <a:pPr eaLnBrk="0" hangingPunct="0"/>
            <a:r>
              <a:rPr lang="en-US" sz="1800"/>
              <a:t>Crossover</a:t>
            </a:r>
          </a:p>
        </p:txBody>
      </p:sp>
      <p:sp>
        <p:nvSpPr>
          <p:cNvPr id="33801" name="TextBox 22"/>
          <p:cNvSpPr txBox="1">
            <a:spLocks noChangeArrowheads="1"/>
          </p:cNvSpPr>
          <p:nvPr/>
        </p:nvSpPr>
        <p:spPr bwMode="auto">
          <a:xfrm>
            <a:off x="2343151" y="4000500"/>
            <a:ext cx="1110852" cy="369332"/>
          </a:xfrm>
          <a:prstGeom prst="rect">
            <a:avLst/>
          </a:prstGeom>
          <a:noFill/>
          <a:ln w="9525">
            <a:noFill/>
            <a:miter lim="800000"/>
            <a:headEnd/>
            <a:tailEnd/>
          </a:ln>
        </p:spPr>
        <p:txBody>
          <a:bodyPr wrap="square">
            <a:prstTxWarp prst="textNoShape">
              <a:avLst/>
            </a:prstTxWarp>
            <a:spAutoFit/>
          </a:bodyPr>
          <a:lstStyle/>
          <a:p>
            <a:pPr eaLnBrk="0" hangingPunct="0"/>
            <a:r>
              <a:rPr lang="en-US" sz="1800" dirty="0"/>
              <a:t>Mutation</a:t>
            </a:r>
          </a:p>
        </p:txBody>
      </p:sp>
      <p:sp>
        <p:nvSpPr>
          <p:cNvPr id="33802" name="TextBox 23"/>
          <p:cNvSpPr txBox="1">
            <a:spLocks noChangeArrowheads="1"/>
          </p:cNvSpPr>
          <p:nvPr/>
        </p:nvSpPr>
        <p:spPr bwMode="auto">
          <a:xfrm>
            <a:off x="1371600" y="914400"/>
            <a:ext cx="1678665" cy="369332"/>
          </a:xfrm>
          <a:prstGeom prst="rect">
            <a:avLst/>
          </a:prstGeom>
          <a:noFill/>
          <a:ln w="9525">
            <a:noFill/>
            <a:miter lim="800000"/>
            <a:headEnd/>
            <a:tailEnd/>
          </a:ln>
        </p:spPr>
        <p:txBody>
          <a:bodyPr wrap="none">
            <a:prstTxWarp prst="textNoShape">
              <a:avLst/>
            </a:prstTxWarp>
            <a:spAutoFit/>
          </a:bodyPr>
          <a:lstStyle/>
          <a:p>
            <a:pPr eaLnBrk="0" hangingPunct="0"/>
            <a:r>
              <a:rPr lang="en-US" sz="1800"/>
              <a:t>New Population</a:t>
            </a:r>
          </a:p>
        </p:txBody>
      </p:sp>
    </p:spTree>
    <p:extLst>
      <p:ext uri="{BB962C8B-B14F-4D97-AF65-F5344CB8AC3E}">
        <p14:creationId xmlns:p14="http://schemas.microsoft.com/office/powerpoint/2010/main" val="2911596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1"/>
          </p:nvPr>
        </p:nvSpPr>
        <p:spPr>
          <a:noFill/>
        </p:spPr>
        <p:txBody>
          <a:bodyPr/>
          <a:lstStyle/>
          <a:p>
            <a:r>
              <a:rPr lang="en-US"/>
              <a:t>CS 561</a:t>
            </a:r>
          </a:p>
        </p:txBody>
      </p:sp>
      <p:sp>
        <p:nvSpPr>
          <p:cNvPr id="33795" name="Slide Number Placeholder 4"/>
          <p:cNvSpPr>
            <a:spLocks noGrp="1"/>
          </p:cNvSpPr>
          <p:nvPr>
            <p:ph type="sldNum" sz="quarter" idx="12"/>
          </p:nvPr>
        </p:nvSpPr>
        <p:spPr>
          <a:noFill/>
        </p:spPr>
        <p:txBody>
          <a:bodyPr/>
          <a:lstStyle/>
          <a:p>
            <a:fld id="{D5FFEEE3-1818-554C-9458-9321A5B372F9}" type="slidenum">
              <a:rPr lang="en-US"/>
              <a:pPr/>
              <a:t>67</a:t>
            </a:fld>
            <a:endParaRPr lang="en-US"/>
          </a:p>
        </p:txBody>
      </p:sp>
      <p:sp>
        <p:nvSpPr>
          <p:cNvPr id="33796" name="Rectangle 2"/>
          <p:cNvSpPr>
            <a:spLocks noGrp="1" noChangeArrowheads="1"/>
          </p:cNvSpPr>
          <p:nvPr>
            <p:ph type="title"/>
          </p:nvPr>
        </p:nvSpPr>
        <p:spPr/>
        <p:txBody>
          <a:bodyPr/>
          <a:lstStyle/>
          <a:p>
            <a:r>
              <a:rPr lang="en-US" dirty="0"/>
              <a:t>Demo</a:t>
            </a:r>
          </a:p>
        </p:txBody>
      </p:sp>
      <p:pic>
        <p:nvPicPr>
          <p:cNvPr id="2" name="Online Media 1" descr="561-tsp-ga">
            <a:hlinkClick r:id="" action="ppaction://media"/>
            <a:extLst>
              <a:ext uri="{FF2B5EF4-FFF2-40B4-BE49-F238E27FC236}">
                <a16:creationId xmlns:a16="http://schemas.microsoft.com/office/drawing/2014/main" id="{EA433162-B7DB-184A-9833-317876F96D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4825" y="0"/>
            <a:ext cx="6899275" cy="5143500"/>
          </a:xfrm>
          <a:prstGeom prst="rect">
            <a:avLst/>
          </a:prstGeom>
        </p:spPr>
      </p:pic>
    </p:spTree>
    <p:extLst>
      <p:ext uri="{BB962C8B-B14F-4D97-AF65-F5344CB8AC3E}">
        <p14:creationId xmlns:p14="http://schemas.microsoft.com/office/powerpoint/2010/main" val="35904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t>GA and TSP: the claims </a:t>
            </a:r>
          </a:p>
        </p:txBody>
      </p:sp>
      <p:sp>
        <p:nvSpPr>
          <p:cNvPr id="35843" name="Content Placeholder 4"/>
          <p:cNvSpPr>
            <a:spLocks noGrp="1"/>
          </p:cNvSpPr>
          <p:nvPr>
            <p:ph idx="1"/>
          </p:nvPr>
        </p:nvSpPr>
        <p:spPr/>
        <p:txBody>
          <a:bodyPr/>
          <a:lstStyle/>
          <a:p>
            <a:r>
              <a:rPr lang="en-US" dirty="0"/>
              <a:t>Can solve for over 3500 cities (still took over 1 CPU years).</a:t>
            </a:r>
          </a:p>
          <a:p>
            <a:pPr lvl="1"/>
            <a:r>
              <a:rPr lang="en-US" sz="1350" dirty="0"/>
              <a:t>Maybe holds the record.</a:t>
            </a:r>
          </a:p>
          <a:p>
            <a:r>
              <a:rPr lang="en-US" dirty="0"/>
              <a:t>Will get within 2% of the optimal solution.</a:t>
            </a:r>
          </a:p>
          <a:p>
            <a:pPr lvl="1"/>
            <a:r>
              <a:rPr lang="en-US" sz="1350" dirty="0"/>
              <a:t>This means that the result is </a:t>
            </a:r>
            <a:r>
              <a:rPr lang="en-US" sz="1350" dirty="0">
                <a:solidFill>
                  <a:srgbClr val="D52300"/>
                </a:solidFill>
              </a:rPr>
              <a:t>not a best solution</a:t>
            </a:r>
            <a:r>
              <a:rPr lang="en-US" sz="1350" dirty="0"/>
              <a:t> per se but it is an </a:t>
            </a:r>
            <a:r>
              <a:rPr lang="en-US" sz="1350" dirty="0">
                <a:solidFill>
                  <a:srgbClr val="D52300"/>
                </a:solidFill>
              </a:rPr>
              <a:t>approximation</a:t>
            </a:r>
            <a:r>
              <a:rPr lang="en-US" sz="1350" dirty="0"/>
              <a:t>.</a:t>
            </a:r>
          </a:p>
        </p:txBody>
      </p:sp>
      <p:sp>
        <p:nvSpPr>
          <p:cNvPr id="35844" name="Footer Placeholder 2"/>
          <p:cNvSpPr>
            <a:spLocks noGrp="1"/>
          </p:cNvSpPr>
          <p:nvPr>
            <p:ph type="ftr" sz="quarter" idx="11"/>
          </p:nvPr>
        </p:nvSpPr>
        <p:spPr>
          <a:noFill/>
        </p:spPr>
        <p:txBody>
          <a:bodyPr/>
          <a:lstStyle/>
          <a:p>
            <a:r>
              <a:rPr lang="en-US"/>
              <a:t>CS 561</a:t>
            </a:r>
          </a:p>
        </p:txBody>
      </p:sp>
      <p:sp>
        <p:nvSpPr>
          <p:cNvPr id="35845" name="Slide Number Placeholder 3"/>
          <p:cNvSpPr>
            <a:spLocks noGrp="1"/>
          </p:cNvSpPr>
          <p:nvPr>
            <p:ph type="sldNum" sz="quarter" idx="12"/>
          </p:nvPr>
        </p:nvSpPr>
        <p:spPr>
          <a:noFill/>
        </p:spPr>
        <p:txBody>
          <a:bodyPr/>
          <a:lstStyle/>
          <a:p>
            <a:fld id="{F66A2F40-CADE-3945-B6D8-556723D29ECE}" type="slidenum">
              <a:rPr lang="en-US"/>
              <a:pPr/>
              <a:t>68</a:t>
            </a:fld>
            <a:endParaRPr lang="en-US"/>
          </a:p>
        </p:txBody>
      </p:sp>
      <p:grpSp>
        <p:nvGrpSpPr>
          <p:cNvPr id="35846" name="Group 9"/>
          <p:cNvGrpSpPr>
            <a:grpSpLocks/>
          </p:cNvGrpSpPr>
          <p:nvPr/>
        </p:nvGrpSpPr>
        <p:grpSpPr bwMode="auto">
          <a:xfrm>
            <a:off x="3143250" y="2057400"/>
            <a:ext cx="2686050" cy="2686050"/>
            <a:chOff x="381000" y="2819400"/>
            <a:chExt cx="3657600" cy="3657600"/>
          </a:xfrm>
        </p:grpSpPr>
        <p:pic>
          <p:nvPicPr>
            <p:cNvPr id="35847" name="Picture 5" descr="180px-SaltInWaterSolutionLiquid.jpg"/>
            <p:cNvPicPr>
              <a:picLocks noChangeAspect="1"/>
            </p:cNvPicPr>
            <p:nvPr/>
          </p:nvPicPr>
          <p:blipFill>
            <a:blip r:embed="rId2"/>
            <a:srcRect/>
            <a:stretch>
              <a:fillRect/>
            </a:stretch>
          </p:blipFill>
          <p:spPr bwMode="auto">
            <a:xfrm>
              <a:off x="1447800" y="3200400"/>
              <a:ext cx="1505006" cy="2851150"/>
            </a:xfrm>
            <a:prstGeom prst="rect">
              <a:avLst/>
            </a:prstGeom>
            <a:noFill/>
            <a:ln w="9525">
              <a:noFill/>
              <a:miter lim="800000"/>
              <a:headEnd/>
              <a:tailEnd/>
            </a:ln>
          </p:spPr>
        </p:pic>
        <p:sp>
          <p:nvSpPr>
            <p:cNvPr id="7" name="Oval 6"/>
            <p:cNvSpPr/>
            <p:nvPr/>
          </p:nvSpPr>
          <p:spPr bwMode="auto">
            <a:xfrm>
              <a:off x="381000" y="2819400"/>
              <a:ext cx="3657600" cy="3657600"/>
            </a:xfrm>
            <a:prstGeom prst="ellipse">
              <a:avLst/>
            </a:prstGeom>
            <a:noFill/>
            <a:ln w="76200" cap="flat" cmpd="sng" algn="ctr">
              <a:solidFill>
                <a:schemeClr val="accent5">
                  <a:lumMod val="50000"/>
                </a:schemeClr>
              </a:solidFill>
              <a:prstDash val="solid"/>
              <a:round/>
              <a:headEnd type="none" w="med" len="med"/>
              <a:tailEnd type="none" w="med" len="med"/>
            </a:ln>
            <a:effectLst/>
          </p:spPr>
          <p:txBody>
            <a:bodyPr>
              <a:prstTxWarp prst="textNoShape">
                <a:avLst/>
              </a:prstTxWarp>
            </a:bodyPr>
            <a:lstStyle/>
            <a:p>
              <a:pPr eaLnBrk="0" hangingPunct="0"/>
              <a:endParaRPr lang="en-US" sz="1800"/>
            </a:p>
          </p:txBody>
        </p:sp>
        <p:cxnSp>
          <p:nvCxnSpPr>
            <p:cNvPr id="9" name="Straight Connector 8"/>
            <p:cNvCxnSpPr>
              <a:stCxn id="7" idx="3"/>
              <a:endCxn id="7" idx="7"/>
            </p:cNvCxnSpPr>
            <p:nvPr/>
          </p:nvCxnSpPr>
          <p:spPr bwMode="auto">
            <a:xfrm rot="5400000" flipH="1" flipV="1">
              <a:off x="916021" y="3354421"/>
              <a:ext cx="2587557" cy="2587557"/>
            </a:xfrm>
            <a:prstGeom prst="line">
              <a:avLst/>
            </a:prstGeom>
            <a:solidFill>
              <a:schemeClr val="accent1"/>
            </a:solidFill>
            <a:ln w="76200" cap="flat" cmpd="sng" algn="ctr">
              <a:solidFill>
                <a:schemeClr val="accent5">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3881525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GA Discussion</a:t>
            </a:r>
          </a:p>
        </p:txBody>
      </p:sp>
      <p:sp>
        <p:nvSpPr>
          <p:cNvPr id="36867" name="Content Placeholder 2"/>
          <p:cNvSpPr>
            <a:spLocks noGrp="1"/>
          </p:cNvSpPr>
          <p:nvPr>
            <p:ph idx="1"/>
          </p:nvPr>
        </p:nvSpPr>
        <p:spPr/>
        <p:txBody>
          <a:bodyPr/>
          <a:lstStyle/>
          <a:p>
            <a:r>
              <a:rPr lang="en-US" dirty="0"/>
              <a:t>We can apply the GA solution to any problem where the we can represent the problems solution (even very abstractly) as a string.</a:t>
            </a:r>
          </a:p>
          <a:p>
            <a:endParaRPr lang="en-US" dirty="0"/>
          </a:p>
          <a:p>
            <a:r>
              <a:rPr lang="en-US" dirty="0"/>
              <a:t>We can create strings of:</a:t>
            </a:r>
          </a:p>
          <a:p>
            <a:pPr lvl="1"/>
            <a:r>
              <a:rPr lang="en-US" sz="1350" dirty="0">
                <a:solidFill>
                  <a:srgbClr val="D52300"/>
                </a:solidFill>
              </a:rPr>
              <a:t>Digits</a:t>
            </a:r>
          </a:p>
          <a:p>
            <a:pPr lvl="1"/>
            <a:r>
              <a:rPr lang="en-US" sz="1350" dirty="0">
                <a:solidFill>
                  <a:srgbClr val="D52300"/>
                </a:solidFill>
              </a:rPr>
              <a:t>Labels</a:t>
            </a:r>
          </a:p>
          <a:p>
            <a:pPr lvl="1"/>
            <a:r>
              <a:rPr lang="en-US" sz="1350" dirty="0">
                <a:solidFill>
                  <a:srgbClr val="D52300"/>
                </a:solidFill>
              </a:rPr>
              <a:t>Pointers</a:t>
            </a:r>
          </a:p>
          <a:p>
            <a:pPr lvl="1"/>
            <a:r>
              <a:rPr lang="en-US" sz="1350" dirty="0">
                <a:solidFill>
                  <a:srgbClr val="D52300"/>
                </a:solidFill>
              </a:rPr>
              <a:t>Code Blocks </a:t>
            </a:r>
            <a:r>
              <a:rPr lang="en-US" sz="1350" dirty="0"/>
              <a:t>– This creates new programs from strung together blocks of code. The key is to make sure the code can run. </a:t>
            </a:r>
          </a:p>
          <a:p>
            <a:pPr lvl="1"/>
            <a:r>
              <a:rPr lang="en-US" sz="1350" dirty="0">
                <a:solidFill>
                  <a:srgbClr val="D52300"/>
                </a:solidFill>
              </a:rPr>
              <a:t>Whole Programs </a:t>
            </a:r>
            <a:r>
              <a:rPr lang="en-US" sz="1350" dirty="0"/>
              <a:t>– Modules or complete programs can be strung together in a series. We can also re-arrange the linkages between programs.</a:t>
            </a:r>
          </a:p>
          <a:p>
            <a:pPr lvl="1"/>
            <a:endParaRPr lang="en-US" sz="1350" dirty="0"/>
          </a:p>
          <a:p>
            <a:r>
              <a:rPr lang="en-US" dirty="0"/>
              <a:t>The last two are examples of </a:t>
            </a:r>
            <a:r>
              <a:rPr lang="en-US" dirty="0">
                <a:solidFill>
                  <a:srgbClr val="D52300"/>
                </a:solidFill>
              </a:rPr>
              <a:t>Genetic Programming</a:t>
            </a:r>
          </a:p>
        </p:txBody>
      </p:sp>
      <p:sp>
        <p:nvSpPr>
          <p:cNvPr id="36868" name="Footer Placeholder 3"/>
          <p:cNvSpPr>
            <a:spLocks noGrp="1"/>
          </p:cNvSpPr>
          <p:nvPr>
            <p:ph type="ftr" sz="quarter" idx="11"/>
          </p:nvPr>
        </p:nvSpPr>
        <p:spPr>
          <a:noFill/>
        </p:spPr>
        <p:txBody>
          <a:bodyPr/>
          <a:lstStyle/>
          <a:p>
            <a:r>
              <a:rPr lang="en-US"/>
              <a:t>CS 561</a:t>
            </a:r>
          </a:p>
        </p:txBody>
      </p:sp>
      <p:sp>
        <p:nvSpPr>
          <p:cNvPr id="36869" name="Slide Number Placeholder 4"/>
          <p:cNvSpPr>
            <a:spLocks noGrp="1"/>
          </p:cNvSpPr>
          <p:nvPr>
            <p:ph type="sldNum" sz="quarter" idx="12"/>
          </p:nvPr>
        </p:nvSpPr>
        <p:spPr>
          <a:noFill/>
        </p:spPr>
        <p:txBody>
          <a:bodyPr/>
          <a:lstStyle/>
          <a:p>
            <a:fld id="{B7371B61-91BE-EC44-91BE-E2708DBA818A}" type="slidenum">
              <a:rPr lang="en-US"/>
              <a:pPr/>
              <a:t>69</a:t>
            </a:fld>
            <a:endParaRPr lang="en-US"/>
          </a:p>
        </p:txBody>
      </p:sp>
    </p:spTree>
    <p:extLst>
      <p:ext uri="{BB962C8B-B14F-4D97-AF65-F5344CB8AC3E}">
        <p14:creationId xmlns:p14="http://schemas.microsoft.com/office/powerpoint/2010/main" val="3065661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1"/>
          </p:nvPr>
        </p:nvSpPr>
        <p:spPr>
          <a:noFill/>
        </p:spPr>
        <p:txBody>
          <a:bodyPr/>
          <a:lstStyle/>
          <a:p>
            <a:r>
              <a:rPr lang="en-US" dirty="0"/>
              <a:t>CS 561,  Session 4</a:t>
            </a:r>
          </a:p>
        </p:txBody>
      </p:sp>
      <p:sp>
        <p:nvSpPr>
          <p:cNvPr id="31747" name="Slide Number Placeholder 3"/>
          <p:cNvSpPr>
            <a:spLocks noGrp="1"/>
          </p:cNvSpPr>
          <p:nvPr>
            <p:ph type="sldNum" sz="quarter" idx="12"/>
          </p:nvPr>
        </p:nvSpPr>
        <p:spPr>
          <a:noFill/>
        </p:spPr>
        <p:txBody>
          <a:bodyPr/>
          <a:lstStyle/>
          <a:p>
            <a:fld id="{9F44DBF7-9F13-1440-904D-DC1BE50AB2AE}" type="slidenum">
              <a:rPr lang="en-US" smtClean="0"/>
              <a:pPr/>
              <a:t>7</a:t>
            </a:fld>
            <a:endParaRPr lang="en-US"/>
          </a:p>
        </p:txBody>
      </p:sp>
      <p:pic>
        <p:nvPicPr>
          <p:cNvPr id="31748" name="Picture 2"/>
          <p:cNvPicPr>
            <a:picLocks noChangeAspect="1" noChangeArrowheads="1"/>
          </p:cNvPicPr>
          <p:nvPr/>
        </p:nvPicPr>
        <p:blipFill>
          <a:blip r:embed="rId2"/>
          <a:srcRect/>
          <a:stretch>
            <a:fillRect/>
          </a:stretch>
        </p:blipFill>
        <p:spPr bwMode="auto">
          <a:xfrm>
            <a:off x="1371600" y="23812"/>
            <a:ext cx="6400800" cy="5119688"/>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t>Things to consider</a:t>
            </a:r>
          </a:p>
        </p:txBody>
      </p:sp>
      <p:sp>
        <p:nvSpPr>
          <p:cNvPr id="37891" name="Content Placeholder 2"/>
          <p:cNvSpPr>
            <a:spLocks noGrp="1"/>
          </p:cNvSpPr>
          <p:nvPr>
            <p:ph idx="1"/>
          </p:nvPr>
        </p:nvSpPr>
        <p:spPr/>
        <p:txBody>
          <a:bodyPr/>
          <a:lstStyle/>
          <a:p>
            <a:r>
              <a:rPr lang="en-US" dirty="0">
                <a:solidFill>
                  <a:srgbClr val="D52300"/>
                </a:solidFill>
              </a:rPr>
              <a:t>How large is your population?</a:t>
            </a:r>
          </a:p>
          <a:p>
            <a:pPr lvl="1"/>
            <a:r>
              <a:rPr lang="en-US" sz="1350" dirty="0"/>
              <a:t>A large population will take more time to run (you have to test each member for fitness!).</a:t>
            </a:r>
          </a:p>
          <a:p>
            <a:pPr lvl="1"/>
            <a:r>
              <a:rPr lang="en-US" sz="1350" dirty="0"/>
              <a:t>A large population will cover more bases at once.</a:t>
            </a:r>
          </a:p>
          <a:p>
            <a:pPr lvl="1"/>
            <a:endParaRPr lang="en-US" sz="1350" dirty="0"/>
          </a:p>
          <a:p>
            <a:r>
              <a:rPr lang="en-US" dirty="0">
                <a:solidFill>
                  <a:srgbClr val="D52300"/>
                </a:solidFill>
              </a:rPr>
              <a:t>How do you select your initial population?</a:t>
            </a:r>
          </a:p>
          <a:p>
            <a:pPr lvl="1"/>
            <a:r>
              <a:rPr lang="en-US" sz="1350" dirty="0"/>
              <a:t>You might create a population of approximate solutions. However, some approximations might start you in the wrong position with too much bias.</a:t>
            </a:r>
          </a:p>
          <a:p>
            <a:r>
              <a:rPr lang="en-US" dirty="0">
                <a:solidFill>
                  <a:srgbClr val="D52300"/>
                </a:solidFill>
              </a:rPr>
              <a:t>How will you cross bread your population?</a:t>
            </a:r>
          </a:p>
          <a:p>
            <a:pPr lvl="1"/>
            <a:r>
              <a:rPr lang="en-US" sz="1350" dirty="0"/>
              <a:t>You want to cross bread and select for your best specimens.</a:t>
            </a:r>
          </a:p>
          <a:p>
            <a:pPr lvl="2"/>
            <a:r>
              <a:rPr lang="en-US" dirty="0"/>
              <a:t>Too strict: You will tend towards local minima</a:t>
            </a:r>
          </a:p>
          <a:p>
            <a:pPr lvl="2"/>
            <a:r>
              <a:rPr lang="en-US" dirty="0"/>
              <a:t>Too lax: Your problem will converge slower</a:t>
            </a:r>
          </a:p>
          <a:p>
            <a:r>
              <a:rPr lang="en-US" dirty="0">
                <a:solidFill>
                  <a:srgbClr val="D52300"/>
                </a:solidFill>
              </a:rPr>
              <a:t>How will you mutate your population?</a:t>
            </a:r>
          </a:p>
          <a:p>
            <a:pPr lvl="1"/>
            <a:r>
              <a:rPr lang="en-US" sz="1350" dirty="0"/>
              <a:t>Too little: your problem will tend to get stuck in local minima</a:t>
            </a:r>
          </a:p>
          <a:p>
            <a:pPr lvl="1"/>
            <a:r>
              <a:rPr lang="en-US" sz="1350" dirty="0"/>
              <a:t>Too much: your population will fill with noise and not settle.</a:t>
            </a:r>
          </a:p>
          <a:p>
            <a:pPr>
              <a:buFontTx/>
              <a:buNone/>
            </a:pPr>
            <a:endParaRPr lang="en-US" dirty="0"/>
          </a:p>
        </p:txBody>
      </p:sp>
      <p:sp>
        <p:nvSpPr>
          <p:cNvPr id="37892" name="Footer Placeholder 3"/>
          <p:cNvSpPr>
            <a:spLocks noGrp="1"/>
          </p:cNvSpPr>
          <p:nvPr>
            <p:ph type="ftr" sz="quarter" idx="11"/>
          </p:nvPr>
        </p:nvSpPr>
        <p:spPr>
          <a:noFill/>
        </p:spPr>
        <p:txBody>
          <a:bodyPr/>
          <a:lstStyle/>
          <a:p>
            <a:r>
              <a:rPr lang="en-US"/>
              <a:t>CS 561</a:t>
            </a:r>
          </a:p>
        </p:txBody>
      </p:sp>
      <p:sp>
        <p:nvSpPr>
          <p:cNvPr id="37893" name="Slide Number Placeholder 4"/>
          <p:cNvSpPr>
            <a:spLocks noGrp="1"/>
          </p:cNvSpPr>
          <p:nvPr>
            <p:ph type="sldNum" sz="quarter" idx="12"/>
          </p:nvPr>
        </p:nvSpPr>
        <p:spPr>
          <a:noFill/>
        </p:spPr>
        <p:txBody>
          <a:bodyPr/>
          <a:lstStyle/>
          <a:p>
            <a:fld id="{04A1EAC6-B2F0-B145-B461-362FAEDBD8A9}" type="slidenum">
              <a:rPr lang="en-US"/>
              <a:pPr/>
              <a:t>70</a:t>
            </a:fld>
            <a:endParaRPr lang="en-US"/>
          </a:p>
        </p:txBody>
      </p:sp>
    </p:spTree>
    <p:extLst>
      <p:ext uri="{BB962C8B-B14F-4D97-AF65-F5344CB8AC3E}">
        <p14:creationId xmlns:p14="http://schemas.microsoft.com/office/powerpoint/2010/main" val="2770110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t>GA is a good </a:t>
            </a:r>
            <a:r>
              <a:rPr lang="en-US" i="1"/>
              <a:t>no clue </a:t>
            </a:r>
            <a:r>
              <a:rPr lang="en-US"/>
              <a:t>approach to problem solving </a:t>
            </a:r>
          </a:p>
        </p:txBody>
      </p:sp>
      <p:sp>
        <p:nvSpPr>
          <p:cNvPr id="38915" name="Content Placeholder 2"/>
          <p:cNvSpPr>
            <a:spLocks noGrp="1"/>
          </p:cNvSpPr>
          <p:nvPr>
            <p:ph idx="1"/>
          </p:nvPr>
        </p:nvSpPr>
        <p:spPr/>
        <p:txBody>
          <a:bodyPr/>
          <a:lstStyle/>
          <a:p>
            <a:r>
              <a:rPr lang="en-US" dirty="0"/>
              <a:t>GA is superb if:</a:t>
            </a:r>
          </a:p>
          <a:p>
            <a:pPr lvl="1"/>
            <a:r>
              <a:rPr lang="en-US" sz="1350" dirty="0">
                <a:solidFill>
                  <a:srgbClr val="D52300"/>
                </a:solidFill>
              </a:rPr>
              <a:t>Your space is loaded with lots of weird bumps and local minima.</a:t>
            </a:r>
          </a:p>
          <a:p>
            <a:pPr lvl="2"/>
            <a:r>
              <a:rPr lang="en-US" dirty="0"/>
              <a:t>GA tends to spread out and test a larger subset of your space than many other types of learning/optimization algorithms.</a:t>
            </a:r>
          </a:p>
          <a:p>
            <a:pPr lvl="2"/>
            <a:endParaRPr lang="en-US" dirty="0"/>
          </a:p>
          <a:p>
            <a:pPr lvl="1"/>
            <a:r>
              <a:rPr lang="en-US" sz="1350" dirty="0">
                <a:solidFill>
                  <a:srgbClr val="D52300"/>
                </a:solidFill>
              </a:rPr>
              <a:t>You don’t quite understand the underlying </a:t>
            </a:r>
            <a:r>
              <a:rPr lang="en-US" sz="1350" i="1" dirty="0">
                <a:solidFill>
                  <a:srgbClr val="D52300"/>
                </a:solidFill>
              </a:rPr>
              <a:t>process</a:t>
            </a:r>
            <a:r>
              <a:rPr lang="en-US" sz="1350" dirty="0">
                <a:solidFill>
                  <a:srgbClr val="D52300"/>
                </a:solidFill>
              </a:rPr>
              <a:t> of your problem space.</a:t>
            </a:r>
          </a:p>
          <a:p>
            <a:pPr lvl="2"/>
            <a:r>
              <a:rPr lang="en-US" dirty="0">
                <a:solidFill>
                  <a:srgbClr val="00B050"/>
                </a:solidFill>
              </a:rPr>
              <a:t>NO I DONT:</a:t>
            </a:r>
            <a:r>
              <a:rPr lang="en-US" dirty="0"/>
              <a:t> What makes the stock market work??? Don’t know? Me neither! Stock market prediction might thus be good for a GA.</a:t>
            </a:r>
          </a:p>
          <a:p>
            <a:pPr lvl="2"/>
            <a:r>
              <a:rPr lang="en-US" dirty="0">
                <a:solidFill>
                  <a:srgbClr val="FF0000"/>
                </a:solidFill>
              </a:rPr>
              <a:t>YES I DO</a:t>
            </a:r>
            <a:r>
              <a:rPr lang="en-US" dirty="0"/>
              <a:t>: Want to make a program to predict people’s height from personality factors? This might be a Gaussian process and a good candidate for statistical methods which are more efficient.</a:t>
            </a:r>
          </a:p>
          <a:p>
            <a:pPr lvl="2"/>
            <a:endParaRPr lang="en-US" dirty="0"/>
          </a:p>
          <a:p>
            <a:pPr lvl="1"/>
            <a:r>
              <a:rPr lang="en-US" sz="1350" dirty="0">
                <a:solidFill>
                  <a:srgbClr val="D52300"/>
                </a:solidFill>
              </a:rPr>
              <a:t>You have lots of processors</a:t>
            </a:r>
          </a:p>
          <a:p>
            <a:pPr lvl="2"/>
            <a:r>
              <a:rPr lang="en-US" dirty="0"/>
              <a:t>GA’s parallelize very easily!</a:t>
            </a:r>
          </a:p>
        </p:txBody>
      </p:sp>
      <p:sp>
        <p:nvSpPr>
          <p:cNvPr id="38916" name="Footer Placeholder 3"/>
          <p:cNvSpPr>
            <a:spLocks noGrp="1"/>
          </p:cNvSpPr>
          <p:nvPr>
            <p:ph type="ftr" sz="quarter" idx="11"/>
          </p:nvPr>
        </p:nvSpPr>
        <p:spPr>
          <a:noFill/>
        </p:spPr>
        <p:txBody>
          <a:bodyPr/>
          <a:lstStyle/>
          <a:p>
            <a:r>
              <a:rPr lang="en-US"/>
              <a:t>CS 561</a:t>
            </a:r>
          </a:p>
        </p:txBody>
      </p:sp>
      <p:sp>
        <p:nvSpPr>
          <p:cNvPr id="38917" name="Slide Number Placeholder 4"/>
          <p:cNvSpPr>
            <a:spLocks noGrp="1"/>
          </p:cNvSpPr>
          <p:nvPr>
            <p:ph type="sldNum" sz="quarter" idx="12"/>
          </p:nvPr>
        </p:nvSpPr>
        <p:spPr>
          <a:noFill/>
        </p:spPr>
        <p:txBody>
          <a:bodyPr/>
          <a:lstStyle/>
          <a:p>
            <a:fld id="{3E11D628-44DD-0F40-8199-921E176117B1}" type="slidenum">
              <a:rPr lang="en-US"/>
              <a:pPr/>
              <a:t>71</a:t>
            </a:fld>
            <a:endParaRPr lang="en-US"/>
          </a:p>
        </p:txBody>
      </p:sp>
    </p:spTree>
    <p:extLst>
      <p:ext uri="{BB962C8B-B14F-4D97-AF65-F5344CB8AC3E}">
        <p14:creationId xmlns:p14="http://schemas.microsoft.com/office/powerpoint/2010/main" val="561644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Why not use GA?</a:t>
            </a:r>
          </a:p>
        </p:txBody>
      </p:sp>
      <p:sp>
        <p:nvSpPr>
          <p:cNvPr id="39939" name="Content Placeholder 2"/>
          <p:cNvSpPr>
            <a:spLocks noGrp="1"/>
          </p:cNvSpPr>
          <p:nvPr>
            <p:ph idx="1"/>
          </p:nvPr>
        </p:nvSpPr>
        <p:spPr/>
        <p:txBody>
          <a:bodyPr/>
          <a:lstStyle/>
          <a:p>
            <a:r>
              <a:rPr lang="en-US">
                <a:solidFill>
                  <a:srgbClr val="D52300"/>
                </a:solidFill>
              </a:rPr>
              <a:t>Creating generations of samples and cross breading them can be resource intensive. </a:t>
            </a:r>
          </a:p>
          <a:p>
            <a:pPr lvl="1"/>
            <a:r>
              <a:rPr lang="en-US" sz="1350"/>
              <a:t>Some problems may be better solved by a general gradient descent method which uses less resource.</a:t>
            </a:r>
          </a:p>
          <a:p>
            <a:pPr lvl="1"/>
            <a:r>
              <a:rPr lang="en-US" sz="1350"/>
              <a:t>However, resource-wise, GA is still quite efficient (no computation of derivatives, etc).</a:t>
            </a:r>
          </a:p>
          <a:p>
            <a:pPr lvl="1"/>
            <a:endParaRPr lang="en-US" sz="1350"/>
          </a:p>
          <a:p>
            <a:r>
              <a:rPr lang="en-US">
                <a:solidFill>
                  <a:srgbClr val="D52300"/>
                </a:solidFill>
              </a:rPr>
              <a:t>In general if you know the mathematics, shape or underlying process of your problem space, there may be a better solution designed for your specific need. </a:t>
            </a:r>
          </a:p>
          <a:p>
            <a:pPr lvl="1"/>
            <a:r>
              <a:rPr lang="en-US" sz="1350"/>
              <a:t>Consider Kernel Based Learning and Support Vector Machines?</a:t>
            </a:r>
          </a:p>
          <a:p>
            <a:pPr lvl="1"/>
            <a:r>
              <a:rPr lang="en-US" sz="1350"/>
              <a:t>Consider Neural Networks?</a:t>
            </a:r>
          </a:p>
          <a:p>
            <a:pPr lvl="1"/>
            <a:r>
              <a:rPr lang="en-US" sz="1350"/>
              <a:t>Consider Traditional Polynomial Time Algorithms?</a:t>
            </a:r>
          </a:p>
          <a:p>
            <a:pPr lvl="1"/>
            <a:r>
              <a:rPr lang="en-US" sz="1350"/>
              <a:t>Etc.</a:t>
            </a:r>
          </a:p>
          <a:p>
            <a:endParaRPr lang="en-US"/>
          </a:p>
          <a:p>
            <a:endParaRPr lang="en-US"/>
          </a:p>
        </p:txBody>
      </p:sp>
      <p:sp>
        <p:nvSpPr>
          <p:cNvPr id="39940" name="Footer Placeholder 3"/>
          <p:cNvSpPr>
            <a:spLocks noGrp="1"/>
          </p:cNvSpPr>
          <p:nvPr>
            <p:ph type="ftr" sz="quarter" idx="11"/>
          </p:nvPr>
        </p:nvSpPr>
        <p:spPr>
          <a:noFill/>
        </p:spPr>
        <p:txBody>
          <a:bodyPr/>
          <a:lstStyle/>
          <a:p>
            <a:r>
              <a:rPr lang="en-US"/>
              <a:t>CS 561</a:t>
            </a:r>
          </a:p>
        </p:txBody>
      </p:sp>
      <p:sp>
        <p:nvSpPr>
          <p:cNvPr id="39941" name="Slide Number Placeholder 4"/>
          <p:cNvSpPr>
            <a:spLocks noGrp="1"/>
          </p:cNvSpPr>
          <p:nvPr>
            <p:ph type="sldNum" sz="quarter" idx="12"/>
          </p:nvPr>
        </p:nvSpPr>
        <p:spPr>
          <a:noFill/>
        </p:spPr>
        <p:txBody>
          <a:bodyPr/>
          <a:lstStyle/>
          <a:p>
            <a:fld id="{450382F8-5EC2-0C4C-9CFA-FAC1C5EB4136}" type="slidenum">
              <a:rPr lang="en-US"/>
              <a:pPr/>
              <a:t>72</a:t>
            </a:fld>
            <a:endParaRPr lang="en-US"/>
          </a:p>
        </p:txBody>
      </p:sp>
    </p:spTree>
    <p:extLst>
      <p:ext uri="{BB962C8B-B14F-4D97-AF65-F5344CB8AC3E}">
        <p14:creationId xmlns:p14="http://schemas.microsoft.com/office/powerpoint/2010/main" val="926937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p:spPr>
        <p:txBody>
          <a:bodyPr/>
          <a:lstStyle/>
          <a:p>
            <a:r>
              <a:rPr lang="en-US" dirty="0"/>
              <a:t>CS 561,  Session 4</a:t>
            </a:r>
          </a:p>
        </p:txBody>
      </p:sp>
      <p:sp>
        <p:nvSpPr>
          <p:cNvPr id="55299" name="Slide Number Placeholder 5"/>
          <p:cNvSpPr>
            <a:spLocks noGrp="1"/>
          </p:cNvSpPr>
          <p:nvPr>
            <p:ph type="sldNum" sz="quarter" idx="12"/>
          </p:nvPr>
        </p:nvSpPr>
        <p:spPr>
          <a:noFill/>
        </p:spPr>
        <p:txBody>
          <a:bodyPr/>
          <a:lstStyle/>
          <a:p>
            <a:fld id="{6F481EFA-7459-0044-88D0-F41A88BF926B}" type="slidenum">
              <a:rPr lang="en-US" smtClean="0"/>
              <a:pPr/>
              <a:t>73</a:t>
            </a:fld>
            <a:endParaRPr lang="en-US"/>
          </a:p>
        </p:txBody>
      </p:sp>
      <p:sp>
        <p:nvSpPr>
          <p:cNvPr id="55300" name="Rectangle 2"/>
          <p:cNvSpPr>
            <a:spLocks noGrp="1" noChangeArrowheads="1"/>
          </p:cNvSpPr>
          <p:nvPr>
            <p:ph type="title"/>
          </p:nvPr>
        </p:nvSpPr>
        <p:spPr/>
        <p:txBody>
          <a:bodyPr/>
          <a:lstStyle/>
          <a:p>
            <a:r>
              <a:rPr lang="en-US"/>
              <a:t>Summary</a:t>
            </a:r>
          </a:p>
        </p:txBody>
      </p:sp>
      <p:sp>
        <p:nvSpPr>
          <p:cNvPr id="55301" name="Rectangle 3"/>
          <p:cNvSpPr>
            <a:spLocks noGrp="1" noChangeArrowheads="1"/>
          </p:cNvSpPr>
          <p:nvPr>
            <p:ph type="body" idx="1"/>
          </p:nvPr>
        </p:nvSpPr>
        <p:spPr>
          <a:xfrm>
            <a:off x="469900" y="971550"/>
            <a:ext cx="8521700" cy="3886200"/>
          </a:xfrm>
        </p:spPr>
        <p:txBody>
          <a:bodyPr/>
          <a:lstStyle/>
          <a:p>
            <a:r>
              <a:rPr lang="en-US" sz="1200" dirty="0"/>
              <a:t>Best-first search = general search, where the minimum-cost nodes (according to some measure) are expanded first.</a:t>
            </a:r>
          </a:p>
          <a:p>
            <a:endParaRPr lang="en-US" sz="1200" dirty="0"/>
          </a:p>
          <a:p>
            <a:r>
              <a:rPr lang="en-US" sz="1200" dirty="0"/>
              <a:t>Greedy search = best-first with the estimated cost to reach the goal as a heuristic measure.</a:t>
            </a:r>
          </a:p>
          <a:p>
            <a:pPr>
              <a:buFontTx/>
              <a:buNone/>
            </a:pPr>
            <a:r>
              <a:rPr lang="en-US" sz="1200" dirty="0"/>
              <a:t>		- Generally faster than uninformed search</a:t>
            </a:r>
          </a:p>
          <a:p>
            <a:pPr>
              <a:buFontTx/>
              <a:buNone/>
            </a:pPr>
            <a:r>
              <a:rPr lang="en-US" sz="1200" dirty="0"/>
              <a:t>		- not optimal</a:t>
            </a:r>
          </a:p>
          <a:p>
            <a:pPr>
              <a:buFontTx/>
              <a:buNone/>
            </a:pPr>
            <a:r>
              <a:rPr lang="en-US" sz="1200" dirty="0"/>
              <a:t>		- not complete.</a:t>
            </a:r>
          </a:p>
          <a:p>
            <a:pPr>
              <a:buFontTx/>
              <a:buNone/>
            </a:pPr>
            <a:endParaRPr lang="en-US" sz="1200" dirty="0"/>
          </a:p>
          <a:p>
            <a:r>
              <a:rPr lang="en-US" sz="1200" dirty="0"/>
              <a:t>A* search = best-first with measure = path cost so far + estimated path cost to goal.</a:t>
            </a:r>
          </a:p>
          <a:p>
            <a:pPr>
              <a:buFontTx/>
              <a:buNone/>
            </a:pPr>
            <a:r>
              <a:rPr lang="en-US" sz="1200" dirty="0"/>
              <a:t>		- combines advantages of uniform-cost and greedy searches</a:t>
            </a:r>
          </a:p>
          <a:p>
            <a:pPr>
              <a:buFontTx/>
              <a:buNone/>
            </a:pPr>
            <a:r>
              <a:rPr lang="en-US" sz="1200" dirty="0"/>
              <a:t>		- complete, optimal and optimally efficient</a:t>
            </a:r>
          </a:p>
          <a:p>
            <a:pPr>
              <a:buFontTx/>
              <a:buNone/>
            </a:pPr>
            <a:r>
              <a:rPr lang="en-US" sz="1200" dirty="0"/>
              <a:t>		- space complexity still exponential</a:t>
            </a:r>
          </a:p>
          <a:p>
            <a:pPr>
              <a:buFontTx/>
              <a:buNone/>
            </a:pPr>
            <a:endParaRPr lang="en-US" sz="1200" dirty="0"/>
          </a:p>
          <a:p>
            <a:r>
              <a:rPr lang="en-US" sz="1200" dirty="0"/>
              <a:t>Hill climbing and simulated annealing: iteratively improve on current state</a:t>
            </a:r>
            <a:endParaRPr lang="en-US" sz="750" dirty="0"/>
          </a:p>
          <a:p>
            <a:pPr marL="0" indent="0">
              <a:buNone/>
            </a:pPr>
            <a:r>
              <a:rPr lang="en-US" sz="1200" dirty="0"/>
              <a:t>	- lowest space complexity, just O(1)</a:t>
            </a:r>
          </a:p>
          <a:p>
            <a:pPr marL="0" indent="0">
              <a:buNone/>
            </a:pPr>
            <a:r>
              <a:rPr lang="en-US" sz="1200" dirty="0"/>
              <a:t>	- risk of getting stuck in local extrema (unless following proper simulated annealing schedule)</a:t>
            </a:r>
          </a:p>
          <a:p>
            <a:endParaRPr lang="en-US" sz="1200" dirty="0"/>
          </a:p>
          <a:p>
            <a:r>
              <a:rPr lang="en-US" sz="1200" dirty="0"/>
              <a:t>Genetic algorithms: parallelize the search problem</a:t>
            </a:r>
          </a:p>
          <a:p>
            <a:endParaRPr lang="en-US" sz="1200" dirty="0"/>
          </a:p>
        </p:txBody>
      </p:sp>
    </p:spTree>
    <p:extLst>
      <p:ext uri="{BB962C8B-B14F-4D97-AF65-F5344CB8AC3E}">
        <p14:creationId xmlns:p14="http://schemas.microsoft.com/office/powerpoint/2010/main" val="2326383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2"/>
          <p:cNvSpPr>
            <a:spLocks noGrp="1"/>
          </p:cNvSpPr>
          <p:nvPr>
            <p:ph type="ftr" sz="quarter" idx="11"/>
          </p:nvPr>
        </p:nvSpPr>
        <p:spPr>
          <a:noFill/>
        </p:spPr>
        <p:txBody>
          <a:bodyPr/>
          <a:lstStyle/>
          <a:p>
            <a:r>
              <a:rPr lang="en-US" dirty="0"/>
              <a:t>CS 561,  Session 4</a:t>
            </a:r>
          </a:p>
        </p:txBody>
      </p:sp>
      <p:sp>
        <p:nvSpPr>
          <p:cNvPr id="32771" name="Slide Number Placeholder 3"/>
          <p:cNvSpPr>
            <a:spLocks noGrp="1"/>
          </p:cNvSpPr>
          <p:nvPr>
            <p:ph type="sldNum" sz="quarter" idx="12"/>
          </p:nvPr>
        </p:nvSpPr>
        <p:spPr>
          <a:noFill/>
        </p:spPr>
        <p:txBody>
          <a:bodyPr/>
          <a:lstStyle/>
          <a:p>
            <a:fld id="{638DE8D3-ECD8-1645-B1A4-47F4959EAEC4}" type="slidenum">
              <a:rPr lang="en-US" smtClean="0"/>
              <a:pPr/>
              <a:t>8</a:t>
            </a:fld>
            <a:endParaRPr lang="en-US"/>
          </a:p>
        </p:txBody>
      </p:sp>
      <p:pic>
        <p:nvPicPr>
          <p:cNvPr id="32772" name="Picture 2"/>
          <p:cNvPicPr>
            <a:picLocks noChangeAspect="1" noChangeArrowheads="1"/>
          </p:cNvPicPr>
          <p:nvPr/>
        </p:nvPicPr>
        <p:blipFill>
          <a:blip r:embed="rId2"/>
          <a:srcRect/>
          <a:stretch>
            <a:fillRect/>
          </a:stretch>
        </p:blipFill>
        <p:spPr bwMode="auto">
          <a:xfrm>
            <a:off x="1371600" y="22623"/>
            <a:ext cx="6400800" cy="512087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2"/>
          <p:cNvSpPr>
            <a:spLocks noGrp="1"/>
          </p:cNvSpPr>
          <p:nvPr>
            <p:ph type="ftr" sz="quarter" idx="11"/>
          </p:nvPr>
        </p:nvSpPr>
        <p:spPr>
          <a:noFill/>
        </p:spPr>
        <p:txBody>
          <a:bodyPr/>
          <a:lstStyle/>
          <a:p>
            <a:r>
              <a:rPr lang="en-US" dirty="0"/>
              <a:t>CS 561,  Session 4</a:t>
            </a:r>
          </a:p>
        </p:txBody>
      </p:sp>
      <p:sp>
        <p:nvSpPr>
          <p:cNvPr id="33795" name="Slide Number Placeholder 3"/>
          <p:cNvSpPr>
            <a:spLocks noGrp="1"/>
          </p:cNvSpPr>
          <p:nvPr>
            <p:ph type="sldNum" sz="quarter" idx="12"/>
          </p:nvPr>
        </p:nvSpPr>
        <p:spPr>
          <a:noFill/>
        </p:spPr>
        <p:txBody>
          <a:bodyPr/>
          <a:lstStyle/>
          <a:p>
            <a:fld id="{CF51BED1-AA83-1D4C-8B73-ED3407BB6BF8}" type="slidenum">
              <a:rPr lang="en-US" smtClean="0"/>
              <a:pPr/>
              <a:t>9</a:t>
            </a:fld>
            <a:endParaRPr lang="en-US"/>
          </a:p>
        </p:txBody>
      </p:sp>
      <p:pic>
        <p:nvPicPr>
          <p:cNvPr id="33796" name="Picture 2"/>
          <p:cNvPicPr>
            <a:picLocks noChangeAspect="1" noChangeArrowheads="1"/>
          </p:cNvPicPr>
          <p:nvPr/>
        </p:nvPicPr>
        <p:blipFill>
          <a:blip r:embed="rId2"/>
          <a:srcRect/>
          <a:stretch>
            <a:fillRect/>
          </a:stretch>
        </p:blipFill>
        <p:spPr bwMode="auto">
          <a:xfrm>
            <a:off x="1371600" y="0"/>
            <a:ext cx="6400800" cy="5120879"/>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AI-Class">
  <a:themeElements>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AI-Class">
      <a:majorFont>
        <a:latin typeface="Helvetic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AI-Clas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AI-Clas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AI-Clas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I-Clas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AI-Clas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AI-Clas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AI-Clas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C:\Documents and Settings\Administrator\Application Data\Microsoft\Templates\AI-Class.pot</Template>
  <TotalTime>2332</TotalTime>
  <Words>4735</Words>
  <Application>Microsoft Macintosh PowerPoint</Application>
  <PresentationFormat>On-screen Show (16:9)</PresentationFormat>
  <Paragraphs>763</Paragraphs>
  <Slides>73</Slides>
  <Notes>10</Notes>
  <HiddenSlides>0</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73</vt:i4>
      </vt:variant>
    </vt:vector>
  </HeadingPairs>
  <TitlesOfParts>
    <vt:vector size="87" baseType="lpstr">
      <vt:lpstr>Arial</vt:lpstr>
      <vt:lpstr>Arial Black</vt:lpstr>
      <vt:lpstr>Geneva</vt:lpstr>
      <vt:lpstr>Helvetica</vt:lpstr>
      <vt:lpstr>Palatino</vt:lpstr>
      <vt:lpstr>Symbol</vt:lpstr>
      <vt:lpstr>Tahoma</vt:lpstr>
      <vt:lpstr>Times New Roman</vt:lpstr>
      <vt:lpstr>Verdana</vt:lpstr>
      <vt:lpstr>AI-Class</vt:lpstr>
      <vt:lpstr>Image</vt:lpstr>
      <vt:lpstr>Document</vt:lpstr>
      <vt:lpstr>Equation</vt:lpstr>
      <vt:lpstr>Clip</vt:lpstr>
      <vt:lpstr> 04 Informed Search and Function Optimization</vt:lpstr>
      <vt:lpstr>Outline</vt:lpstr>
      <vt:lpstr>Best-First Search</vt:lpstr>
      <vt:lpstr>Romania with step costs in km</vt:lpstr>
      <vt:lpstr>Greedy search</vt:lpstr>
      <vt:lpstr>PowerPoint Presentation</vt:lpstr>
      <vt:lpstr>PowerPoint Presentation</vt:lpstr>
      <vt:lpstr>PowerPoint Presentation</vt:lpstr>
      <vt:lpstr>PowerPoint Presentation</vt:lpstr>
      <vt:lpstr>Properties of Greedy Search</vt:lpstr>
      <vt:lpstr>Properties of Greedy Search</vt:lpstr>
      <vt:lpstr>A* search</vt:lpstr>
      <vt:lpstr>A* search</vt:lpstr>
      <vt:lpstr>PowerPoint Presentation</vt:lpstr>
      <vt:lpstr>PowerPoint Presentation</vt:lpstr>
      <vt:lpstr>PowerPoint Presentation</vt:lpstr>
      <vt:lpstr>PowerPoint Presentation</vt:lpstr>
      <vt:lpstr>PowerPoint Presentation</vt:lpstr>
      <vt:lpstr>PowerPoint Presentation</vt:lpstr>
      <vt:lpstr>Optimality of A* (standard proof)</vt:lpstr>
      <vt:lpstr>Optimality of A* (more useful proof)</vt:lpstr>
      <vt:lpstr>f-contours</vt:lpstr>
      <vt:lpstr>Properties of A*</vt:lpstr>
      <vt:lpstr>Properties of A*</vt:lpstr>
      <vt:lpstr>Proof of lemma: pathmax</vt:lpstr>
      <vt:lpstr>Admissible heuristics</vt:lpstr>
      <vt:lpstr>Admissible heuristics</vt:lpstr>
      <vt:lpstr>Define Heuristics by Relaxing Problem</vt:lpstr>
      <vt:lpstr>Function optimization</vt:lpstr>
      <vt:lpstr>Function Optimization  One of the most fundamental Problems</vt:lpstr>
      <vt:lpstr>Function Optimization</vt:lpstr>
      <vt:lpstr>Iterative improvement</vt:lpstr>
      <vt:lpstr>Iterative improvement example: vacuum world</vt:lpstr>
      <vt:lpstr>Iterative improvement example: n-queens</vt:lpstr>
      <vt:lpstr>Hill climbing (or gradient ascent/descent)</vt:lpstr>
      <vt:lpstr>Hill climbing</vt:lpstr>
      <vt:lpstr>Hill climbing</vt:lpstr>
      <vt:lpstr>Minimizing energy</vt:lpstr>
      <vt:lpstr>Minimizing energy</vt:lpstr>
      <vt:lpstr>Local Minima Problem</vt:lpstr>
      <vt:lpstr>Boltzmann machines</vt:lpstr>
      <vt:lpstr>Consequences of the Occasional Ascents</vt:lpstr>
      <vt:lpstr>Simulated annealing: basic idea</vt:lpstr>
      <vt:lpstr>Demo</vt:lpstr>
      <vt:lpstr>Boltzmann’s statistical theory of gases</vt:lpstr>
      <vt:lpstr>Boltzmann distribution</vt:lpstr>
      <vt:lpstr>Simulated annealing</vt:lpstr>
      <vt:lpstr>Simulated annealing in practice</vt:lpstr>
      <vt:lpstr>Simulated annealing algorithm</vt:lpstr>
      <vt:lpstr>Simulated annealing algorithm</vt:lpstr>
      <vt:lpstr>Note on simulated annealing: limit cases</vt:lpstr>
      <vt:lpstr>Note on simulated annealing: limit cases</vt:lpstr>
      <vt:lpstr>Genetic algorithm</vt:lpstr>
      <vt:lpstr>Genetic Algorithms</vt:lpstr>
      <vt:lpstr>How do you find a solution in a large complex space?</vt:lpstr>
      <vt:lpstr>Example: Traveling Sales-Person (TSP) </vt:lpstr>
      <vt:lpstr>What if………</vt:lpstr>
      <vt:lpstr>Overview of the GA Cycle</vt:lpstr>
      <vt:lpstr>Represent problem like a DNA sequence</vt:lpstr>
      <vt:lpstr>Ranking by Fitness:</vt:lpstr>
      <vt:lpstr>Let’s breed them!</vt:lpstr>
      <vt:lpstr>Crossover: Exchanging information through some part of information (representation)</vt:lpstr>
      <vt:lpstr>Crossover Bounds (Houston we have a problem)</vt:lpstr>
      <vt:lpstr>TSP needs some special rules for crossover</vt:lpstr>
      <vt:lpstr>What about local extrema?</vt:lpstr>
      <vt:lpstr>In summation: The GA Cycle</vt:lpstr>
      <vt:lpstr>Demo</vt:lpstr>
      <vt:lpstr>GA and TSP: the claims </vt:lpstr>
      <vt:lpstr>GA Discussion</vt:lpstr>
      <vt:lpstr>Things to consider</vt:lpstr>
      <vt:lpstr>GA is a good no clue approach to problem solving </vt:lpstr>
      <vt:lpstr>Why not use GA?</vt:lpstr>
      <vt:lpstr>Summary</vt:lpstr>
    </vt:vector>
  </TitlesOfParts>
  <Company>Individual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creator>Paolo Pirjanian</dc:creator>
  <cp:lastModifiedBy>Wei-Min Shen</cp:lastModifiedBy>
  <cp:revision>204</cp:revision>
  <cp:lastPrinted>1999-10-01T01:17:42Z</cp:lastPrinted>
  <dcterms:created xsi:type="dcterms:W3CDTF">2014-08-20T20:17:36Z</dcterms:created>
  <dcterms:modified xsi:type="dcterms:W3CDTF">2022-01-18T21:32:24Z</dcterms:modified>
</cp:coreProperties>
</file>